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theme/theme9.xml" ContentType="application/vnd.openxmlformats-officedocument.theme+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86" r:id="rId2"/>
    <p:sldMasterId id="2147483650" r:id="rId3"/>
    <p:sldMasterId id="2147483663" r:id="rId4"/>
    <p:sldMasterId id="2147483677" r:id="rId5"/>
    <p:sldMasterId id="2147483675" r:id="rId6"/>
    <p:sldMasterId id="2147483673" r:id="rId7"/>
    <p:sldMasterId id="2147483722" r:id="rId8"/>
    <p:sldMasterId id="2147483724" r:id="rId9"/>
    <p:sldMasterId id="2147483726" r:id="rId10"/>
    <p:sldMasterId id="2147483728" r:id="rId11"/>
    <p:sldMasterId id="2147483730" r:id="rId12"/>
  </p:sldMasterIdLst>
  <p:notesMasterIdLst>
    <p:notesMasterId r:id="rId32"/>
  </p:notesMasterIdLst>
  <p:sldIdLst>
    <p:sldId id="261" r:id="rId13"/>
    <p:sldId id="330" r:id="rId14"/>
    <p:sldId id="329" r:id="rId15"/>
    <p:sldId id="331" r:id="rId16"/>
    <p:sldId id="332" r:id="rId17"/>
    <p:sldId id="333" r:id="rId18"/>
    <p:sldId id="334" r:id="rId19"/>
    <p:sldId id="335" r:id="rId20"/>
    <p:sldId id="336" r:id="rId21"/>
    <p:sldId id="337" r:id="rId22"/>
    <p:sldId id="340" r:id="rId23"/>
    <p:sldId id="339" r:id="rId24"/>
    <p:sldId id="341" r:id="rId25"/>
    <p:sldId id="338" r:id="rId26"/>
    <p:sldId id="342" r:id="rId27"/>
    <p:sldId id="344" r:id="rId28"/>
    <p:sldId id="345" r:id="rId29"/>
    <p:sldId id="346" r:id="rId30"/>
    <p:sldId id="347"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0"/>
    <p:restoredTop sz="47695"/>
  </p:normalViewPr>
  <p:slideViewPr>
    <p:cSldViewPr snapToGrid="0" snapToObjects="1" showGuides="1">
      <p:cViewPr varScale="1">
        <p:scale>
          <a:sx n="53" d="100"/>
          <a:sy n="53" d="100"/>
        </p:scale>
        <p:origin x="311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E41C4-E801-4A56-BAD2-58E1B0BCBC9F}" type="datetimeFigureOut">
              <a:rPr lang="en-US" smtClean="0"/>
              <a:t>7/8/22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A6675-EDFC-4DCB-884C-BEFF62CEF788}" type="slidenum">
              <a:rPr lang="en-US" smtClean="0"/>
              <a:t>‹#›</a:t>
            </a:fld>
            <a:endParaRPr lang="en-US" dirty="0"/>
          </a:p>
        </p:txBody>
      </p:sp>
    </p:spTree>
    <p:extLst>
      <p:ext uri="{BB962C8B-B14F-4D97-AF65-F5344CB8AC3E}">
        <p14:creationId xmlns:p14="http://schemas.microsoft.com/office/powerpoint/2010/main" val="232753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72721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6655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4609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29887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0590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772" y="4441416"/>
            <a:ext cx="5486400"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830772" y="612775"/>
            <a:ext cx="54864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830772" y="500815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798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70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68337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576"/>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498139"/>
            <a:ext cx="8229600" cy="39541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452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829"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83829"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0227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093"/>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459656"/>
            <a:ext cx="4038600" cy="40503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59655"/>
            <a:ext cx="4038600" cy="405039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184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0905"/>
            <a:ext cx="8229600" cy="103922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317602"/>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57364"/>
            <a:ext cx="4040188"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317602"/>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57364"/>
            <a:ext cx="4041775"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5477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129"/>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7970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74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713"/>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28713"/>
            <a:ext cx="5111750" cy="526209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90764"/>
            <a:ext cx="3008313" cy="410004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3524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4358" y="5018661"/>
            <a:ext cx="5486400"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824358" y="1190020"/>
            <a:ext cx="54864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824358" y="558539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1820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0712" y="2130425"/>
            <a:ext cx="5937487"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2520711" y="3886200"/>
            <a:ext cx="5937487" cy="2572538"/>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58116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712" y="685123"/>
            <a:ext cx="6166087" cy="123401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20712" y="2010686"/>
            <a:ext cx="6166087" cy="4435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812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0713" y="4406900"/>
            <a:ext cx="594193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20713" y="2906713"/>
            <a:ext cx="594193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66446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712" y="499123"/>
            <a:ext cx="6166087" cy="1143000"/>
          </a:xfrm>
          <a:prstGeom prst="rect">
            <a:avLst/>
          </a:prstGeom>
        </p:spPr>
        <p:txBody>
          <a:bodyPr/>
          <a:lstStyle>
            <a:lvl1pPr>
              <a:defRPr sz="3600"/>
            </a:lvl1pPr>
          </a:lstStyle>
          <a:p>
            <a:r>
              <a:rPr lang="en-US" dirty="0"/>
              <a:t>Click to edit Master title style</a:t>
            </a:r>
          </a:p>
        </p:txBody>
      </p:sp>
      <p:sp>
        <p:nvSpPr>
          <p:cNvPr id="4" name="Content Placeholder 3"/>
          <p:cNvSpPr>
            <a:spLocks noGrp="1"/>
          </p:cNvSpPr>
          <p:nvPr>
            <p:ph sz="half" idx="2"/>
          </p:nvPr>
        </p:nvSpPr>
        <p:spPr>
          <a:xfrm>
            <a:off x="5727728" y="1824685"/>
            <a:ext cx="2959071" cy="463405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0"/>
          </p:nvPr>
        </p:nvSpPr>
        <p:spPr>
          <a:xfrm>
            <a:off x="2520712" y="1824685"/>
            <a:ext cx="2969697" cy="463405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4029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20712" y="704365"/>
            <a:ext cx="6166087" cy="177137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78395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713" y="536017"/>
            <a:ext cx="6166087" cy="590348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0443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0660" y="4598386"/>
            <a:ext cx="5724952"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510659" y="769745"/>
            <a:ext cx="5724953"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510660" y="5165124"/>
            <a:ext cx="57249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776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3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96545"/>
            <a:ext cx="7772400" cy="1442671"/>
          </a:xfrm>
          <a:prstGeom prst="rect">
            <a:avLst/>
          </a:prstGeom>
        </p:spPr>
        <p:txBody>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4081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60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17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238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397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618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42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58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4425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1081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71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24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024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1376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70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257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0.xml"/><Relationship Id="rId1" Type="http://schemas.openxmlformats.org/officeDocument/2006/relationships/slideLayout" Target="../slideLayouts/slideLayout3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3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png"/><Relationship Id="rId5" Type="http://schemas.openxmlformats.org/officeDocument/2006/relationships/slideLayout" Target="../slideLayouts/slideLayout9.xml"/><Relationship Id="rId10" Type="http://schemas.openxmlformats.org/officeDocument/2006/relationships/theme" Target="../theme/theme3.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Logo Up b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4880738"/>
      </p:ext>
    </p:extLst>
  </p:cSld>
  <p:clrMap bg1="lt1" tx1="dk1" bg2="lt2" tx2="dk2" accent1="accent1" accent2="accent2" accent3="accent3" accent4="accent4" accent5="accent5" accent6="accent6" hlink="hlink" folHlink="folHlink"/>
  <p:sldLayoutIdLst>
    <p:sldLayoutId id="214748372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1123882"/>
      </p:ext>
    </p:extLst>
  </p:cSld>
  <p:clrMap bg1="lt1" tx1="dk1" bg2="lt2" tx2="dk2" accent1="accent1" accent2="accent2" accent3="accent3" accent4="accent4" accent5="accent5" accent6="accent6" hlink="hlink" folHlink="folHlink"/>
  <p:sldLayoutIdLst>
    <p:sldLayoutId id="214748372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2769025"/>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main logo center garnet u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bottom garnet bar.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 descr="top garnet bar.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88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 descr="vertical bar with logo.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0367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2" descr="Logo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0" r:id="rId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1" descr="main logo center garnet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6963160"/>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2080153"/>
      </p:ext>
    </p:extLst>
  </p:cSld>
  <p:clrMap bg1="lt1" tx1="dk1" bg2="lt2" tx2="dk2" accent1="accent1" accent2="accent2" accent3="accent3" accent4="accent4" accent5="accent5" accent6="accent6" hlink="hlink" folHlink="folHlink"/>
  <p:sldLayoutIdLst>
    <p:sldLayoutId id="214748372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bwMode="auto">
          <a:xfrm>
            <a:off x="685800" y="4061637"/>
            <a:ext cx="7772400" cy="226473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br>
              <a:rPr lang="en-US" sz="3200" dirty="0">
                <a:latin typeface="Calibri" charset="0"/>
              </a:rPr>
            </a:br>
            <a:r>
              <a:rPr lang="en-US" sz="3200" dirty="0">
                <a:latin typeface="Calibri" charset="0"/>
              </a:rPr>
              <a:t>Workshop: Introduction to Sampling Weights, </a:t>
            </a:r>
            <a:br>
              <a:rPr lang="en-US" sz="3200" dirty="0">
                <a:latin typeface="Calibri" charset="0"/>
              </a:rPr>
            </a:br>
            <a:r>
              <a:rPr lang="en-US" sz="3200" dirty="0">
                <a:latin typeface="Calibri" charset="0"/>
              </a:rPr>
              <a:t>Summer 2022</a:t>
            </a:r>
            <a:br>
              <a:rPr lang="en-US" sz="3200" dirty="0">
                <a:latin typeface="Calibri" charset="0"/>
              </a:rPr>
            </a:br>
            <a:r>
              <a:rPr lang="en-US" sz="3200" dirty="0">
                <a:latin typeface="Calibri" charset="0"/>
              </a:rPr>
              <a:t>Presenter: James W. Hardin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47679-DED4-8C62-1CFD-1F7ECFFA85D0}"/>
              </a:ext>
            </a:extLst>
          </p:cNvPr>
          <p:cNvSpPr txBox="1"/>
          <p:nvPr/>
        </p:nvSpPr>
        <p:spPr>
          <a:xfrm>
            <a:off x="778933" y="835378"/>
            <a:ext cx="7416800" cy="1200329"/>
          </a:xfrm>
          <a:prstGeom prst="rect">
            <a:avLst/>
          </a:prstGeom>
          <a:noFill/>
        </p:spPr>
        <p:txBody>
          <a:bodyPr wrap="square" rtlCol="0">
            <a:spAutoFit/>
          </a:bodyPr>
          <a:lstStyle/>
          <a:p>
            <a:r>
              <a:rPr lang="en-US" dirty="0"/>
              <a:t>Let’s imagine that there are 4 different subpopulations.  These 4 subpopulations are mutually exclusive.  That is, there is no single household that is in more than one of our subpopulations, and every single household is in one of these 4 subpopulations.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59C35E-437B-14CC-B62B-2D105A0659EE}"/>
                  </a:ext>
                </a:extLst>
              </p:cNvPr>
              <p:cNvSpPr txBox="1"/>
              <p:nvPr/>
            </p:nvSpPr>
            <p:spPr>
              <a:xfrm>
                <a:off x="857955" y="2494844"/>
                <a:ext cx="7665155" cy="369332"/>
              </a:xfrm>
              <a:prstGeom prst="rect">
                <a:avLst/>
              </a:prstGeom>
              <a:noFill/>
            </p:spPr>
            <p:txBody>
              <a:bodyPr wrap="square" rtlCol="0">
                <a:spAutoFit/>
              </a:bodyPr>
              <a:lstStyle/>
              <a:p>
                <a:r>
                  <a:rPr lang="en-US" dirty="0"/>
                  <a:t>Imagine that subpopulation 1 has mean equal to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1</m:t>
                        </m:r>
                      </m:sub>
                    </m:sSub>
                  </m:oMath>
                </a14:m>
                <a:r>
                  <a:rPr lang="en-US" dirty="0"/>
                  <a:t> and has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a:t> observations</a:t>
                </a:r>
              </a:p>
            </p:txBody>
          </p:sp>
        </mc:Choice>
        <mc:Fallback xmlns="">
          <p:sp>
            <p:nvSpPr>
              <p:cNvPr id="3" name="TextBox 2">
                <a:extLst>
                  <a:ext uri="{FF2B5EF4-FFF2-40B4-BE49-F238E27FC236}">
                    <a16:creationId xmlns:a16="http://schemas.microsoft.com/office/drawing/2014/main" id="{E259C35E-437B-14CC-B62B-2D105A0659EE}"/>
                  </a:ext>
                </a:extLst>
              </p:cNvPr>
              <p:cNvSpPr txBox="1">
                <a:spLocks noRot="1" noChangeAspect="1" noMove="1" noResize="1" noEditPoints="1" noAdjustHandles="1" noChangeArrowheads="1" noChangeShapeType="1" noTextEdit="1"/>
              </p:cNvSpPr>
              <p:nvPr/>
            </p:nvSpPr>
            <p:spPr>
              <a:xfrm>
                <a:off x="857955" y="2494844"/>
                <a:ext cx="7665155" cy="369332"/>
              </a:xfrm>
              <a:prstGeom prst="rect">
                <a:avLst/>
              </a:prstGeom>
              <a:blipFill>
                <a:blip r:embed="rId2"/>
                <a:stretch>
                  <a:fillRect l="-661"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944BA64-63A5-1179-C3CF-D9FCE18D280B}"/>
                  </a:ext>
                </a:extLst>
              </p:cNvPr>
              <p:cNvSpPr txBox="1"/>
              <p:nvPr/>
            </p:nvSpPr>
            <p:spPr>
              <a:xfrm>
                <a:off x="857953" y="2978055"/>
                <a:ext cx="7665155" cy="369332"/>
              </a:xfrm>
              <a:prstGeom prst="rect">
                <a:avLst/>
              </a:prstGeom>
              <a:noFill/>
            </p:spPr>
            <p:txBody>
              <a:bodyPr wrap="square" rtlCol="0">
                <a:spAutoFit/>
              </a:bodyPr>
              <a:lstStyle/>
              <a:p>
                <a:r>
                  <a:rPr lang="en-US" dirty="0"/>
                  <a:t>Imagine that subpopulation 2 has mean equal to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2</m:t>
                        </m:r>
                      </m:sub>
                    </m:sSub>
                  </m:oMath>
                </a14:m>
                <a:r>
                  <a:rPr lang="en-US" dirty="0"/>
                  <a:t> and has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a14:m>
                <a:r>
                  <a:rPr lang="en-US" dirty="0"/>
                  <a:t> observations</a:t>
                </a:r>
              </a:p>
            </p:txBody>
          </p:sp>
        </mc:Choice>
        <mc:Fallback xmlns="">
          <p:sp>
            <p:nvSpPr>
              <p:cNvPr id="5" name="TextBox 4">
                <a:extLst>
                  <a:ext uri="{FF2B5EF4-FFF2-40B4-BE49-F238E27FC236}">
                    <a16:creationId xmlns:a16="http://schemas.microsoft.com/office/drawing/2014/main" id="{1944BA64-63A5-1179-C3CF-D9FCE18D280B}"/>
                  </a:ext>
                </a:extLst>
              </p:cNvPr>
              <p:cNvSpPr txBox="1">
                <a:spLocks noRot="1" noChangeAspect="1" noMove="1" noResize="1" noEditPoints="1" noAdjustHandles="1" noChangeArrowheads="1" noChangeShapeType="1" noTextEdit="1"/>
              </p:cNvSpPr>
              <p:nvPr/>
            </p:nvSpPr>
            <p:spPr>
              <a:xfrm>
                <a:off x="857953" y="2978055"/>
                <a:ext cx="7665155" cy="369332"/>
              </a:xfrm>
              <a:prstGeom prst="rect">
                <a:avLst/>
              </a:prstGeom>
              <a:blipFill>
                <a:blip r:embed="rId3"/>
                <a:stretch>
                  <a:fillRect l="-661"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2054E6D-6ACB-AF3C-1D9B-5366A761FF2B}"/>
                  </a:ext>
                </a:extLst>
              </p:cNvPr>
              <p:cNvSpPr txBox="1"/>
              <p:nvPr/>
            </p:nvSpPr>
            <p:spPr>
              <a:xfrm>
                <a:off x="857954" y="3461266"/>
                <a:ext cx="7665155" cy="369332"/>
              </a:xfrm>
              <a:prstGeom prst="rect">
                <a:avLst/>
              </a:prstGeom>
              <a:noFill/>
            </p:spPr>
            <p:txBody>
              <a:bodyPr wrap="square" rtlCol="0">
                <a:spAutoFit/>
              </a:bodyPr>
              <a:lstStyle/>
              <a:p>
                <a:r>
                  <a:rPr lang="en-US" dirty="0"/>
                  <a:t>Imagine that subpopulation 3 has mean equal to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3</m:t>
                        </m:r>
                      </m:sub>
                    </m:sSub>
                  </m:oMath>
                </a14:m>
                <a:r>
                  <a:rPr lang="en-US" dirty="0"/>
                  <a:t> and has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a14:m>
                <a:r>
                  <a:rPr lang="en-US" dirty="0"/>
                  <a:t> observations</a:t>
                </a:r>
              </a:p>
            </p:txBody>
          </p:sp>
        </mc:Choice>
        <mc:Fallback xmlns="">
          <p:sp>
            <p:nvSpPr>
              <p:cNvPr id="6" name="TextBox 5">
                <a:extLst>
                  <a:ext uri="{FF2B5EF4-FFF2-40B4-BE49-F238E27FC236}">
                    <a16:creationId xmlns:a16="http://schemas.microsoft.com/office/drawing/2014/main" id="{E2054E6D-6ACB-AF3C-1D9B-5366A761FF2B}"/>
                  </a:ext>
                </a:extLst>
              </p:cNvPr>
              <p:cNvSpPr txBox="1">
                <a:spLocks noRot="1" noChangeAspect="1" noMove="1" noResize="1" noEditPoints="1" noAdjustHandles="1" noChangeArrowheads="1" noChangeShapeType="1" noTextEdit="1"/>
              </p:cNvSpPr>
              <p:nvPr/>
            </p:nvSpPr>
            <p:spPr>
              <a:xfrm>
                <a:off x="857954" y="3461266"/>
                <a:ext cx="7665155" cy="369332"/>
              </a:xfrm>
              <a:prstGeom prst="rect">
                <a:avLst/>
              </a:prstGeom>
              <a:blipFill>
                <a:blip r:embed="rId4"/>
                <a:stretch>
                  <a:fillRect l="-661"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6BE47A7-878A-0900-CB3D-C6B55C663D11}"/>
                  </a:ext>
                </a:extLst>
              </p:cNvPr>
              <p:cNvSpPr txBox="1"/>
              <p:nvPr/>
            </p:nvSpPr>
            <p:spPr>
              <a:xfrm>
                <a:off x="857952" y="3944477"/>
                <a:ext cx="7665155" cy="369332"/>
              </a:xfrm>
              <a:prstGeom prst="rect">
                <a:avLst/>
              </a:prstGeom>
              <a:noFill/>
            </p:spPr>
            <p:txBody>
              <a:bodyPr wrap="square" rtlCol="0">
                <a:spAutoFit/>
              </a:bodyPr>
              <a:lstStyle/>
              <a:p>
                <a:r>
                  <a:rPr lang="en-US" dirty="0"/>
                  <a:t>Imagine that subpopulation 4 has mean equal to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4</m:t>
                        </m:r>
                      </m:sub>
                    </m:sSub>
                  </m:oMath>
                </a14:m>
                <a:r>
                  <a:rPr lang="en-US" dirty="0"/>
                  <a:t> and has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4</m:t>
                        </m:r>
                      </m:sub>
                    </m:sSub>
                  </m:oMath>
                </a14:m>
                <a:r>
                  <a:rPr lang="en-US" dirty="0"/>
                  <a:t> observations</a:t>
                </a:r>
              </a:p>
            </p:txBody>
          </p:sp>
        </mc:Choice>
        <mc:Fallback xmlns="">
          <p:sp>
            <p:nvSpPr>
              <p:cNvPr id="7" name="TextBox 6">
                <a:extLst>
                  <a:ext uri="{FF2B5EF4-FFF2-40B4-BE49-F238E27FC236}">
                    <a16:creationId xmlns:a16="http://schemas.microsoft.com/office/drawing/2014/main" id="{16BE47A7-878A-0900-CB3D-C6B55C663D11}"/>
                  </a:ext>
                </a:extLst>
              </p:cNvPr>
              <p:cNvSpPr txBox="1">
                <a:spLocks noRot="1" noChangeAspect="1" noMove="1" noResize="1" noEditPoints="1" noAdjustHandles="1" noChangeArrowheads="1" noChangeShapeType="1" noTextEdit="1"/>
              </p:cNvSpPr>
              <p:nvPr/>
            </p:nvSpPr>
            <p:spPr>
              <a:xfrm>
                <a:off x="857952" y="3944477"/>
                <a:ext cx="7665155" cy="369332"/>
              </a:xfrm>
              <a:prstGeom prst="rect">
                <a:avLst/>
              </a:prstGeom>
              <a:blipFill>
                <a:blip r:embed="rId5"/>
                <a:stretch>
                  <a:fillRect l="-661" t="-6667" b="-26667"/>
                </a:stretch>
              </a:blipFill>
            </p:spPr>
            <p:txBody>
              <a:bodyPr/>
              <a:lstStyle/>
              <a:p>
                <a:r>
                  <a:rPr lang="en-US">
                    <a:noFill/>
                  </a:rPr>
                  <a:t> </a:t>
                </a:r>
              </a:p>
            </p:txBody>
          </p:sp>
        </mc:Fallback>
      </mc:AlternateContent>
    </p:spTree>
    <p:extLst>
      <p:ext uri="{BB962C8B-B14F-4D97-AF65-F5344CB8AC3E}">
        <p14:creationId xmlns:p14="http://schemas.microsoft.com/office/powerpoint/2010/main" val="429227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47679-DED4-8C62-1CFD-1F7ECFFA85D0}"/>
              </a:ext>
            </a:extLst>
          </p:cNvPr>
          <p:cNvSpPr txBox="1"/>
          <p:nvPr/>
        </p:nvSpPr>
        <p:spPr>
          <a:xfrm>
            <a:off x="778933" y="835378"/>
            <a:ext cx="7416800" cy="1200329"/>
          </a:xfrm>
          <a:prstGeom prst="rect">
            <a:avLst/>
          </a:prstGeom>
          <a:noFill/>
        </p:spPr>
        <p:txBody>
          <a:bodyPr wrap="square" rtlCol="0">
            <a:spAutoFit/>
          </a:bodyPr>
          <a:lstStyle/>
          <a:p>
            <a:r>
              <a:rPr lang="en-US" dirty="0"/>
              <a:t>Let’s imagine that there are 4 different subpopulations.  These 4 subpopulations are mutually exclusive.  That is, there is no single household that is in more than one of our subpopulations, and every single household is in one of these 4 subpopulations.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59C35E-437B-14CC-B62B-2D105A0659EE}"/>
                  </a:ext>
                </a:extLst>
              </p:cNvPr>
              <p:cNvSpPr txBox="1"/>
              <p:nvPr/>
            </p:nvSpPr>
            <p:spPr>
              <a:xfrm>
                <a:off x="857955" y="2494844"/>
                <a:ext cx="7665155" cy="369332"/>
              </a:xfrm>
              <a:prstGeom prst="rect">
                <a:avLst/>
              </a:prstGeom>
              <a:noFill/>
            </p:spPr>
            <p:txBody>
              <a:bodyPr wrap="square" rtlCol="0">
                <a:spAutoFit/>
              </a:bodyPr>
              <a:lstStyle/>
              <a:p>
                <a:r>
                  <a:rPr lang="en-US" dirty="0"/>
                  <a:t>Imagine that subpopulation 1 has mean equal to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1</m:t>
                        </m:r>
                      </m:sub>
                    </m:sSub>
                  </m:oMath>
                </a14:m>
                <a:r>
                  <a:rPr lang="en-US" dirty="0"/>
                  <a:t> and has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a:t> observations</a:t>
                </a:r>
              </a:p>
            </p:txBody>
          </p:sp>
        </mc:Choice>
        <mc:Fallback xmlns="">
          <p:sp>
            <p:nvSpPr>
              <p:cNvPr id="3" name="TextBox 2">
                <a:extLst>
                  <a:ext uri="{FF2B5EF4-FFF2-40B4-BE49-F238E27FC236}">
                    <a16:creationId xmlns:a16="http://schemas.microsoft.com/office/drawing/2014/main" id="{E259C35E-437B-14CC-B62B-2D105A0659EE}"/>
                  </a:ext>
                </a:extLst>
              </p:cNvPr>
              <p:cNvSpPr txBox="1">
                <a:spLocks noRot="1" noChangeAspect="1" noMove="1" noResize="1" noEditPoints="1" noAdjustHandles="1" noChangeArrowheads="1" noChangeShapeType="1" noTextEdit="1"/>
              </p:cNvSpPr>
              <p:nvPr/>
            </p:nvSpPr>
            <p:spPr>
              <a:xfrm>
                <a:off x="857955" y="2494844"/>
                <a:ext cx="7665155" cy="369332"/>
              </a:xfrm>
              <a:prstGeom prst="rect">
                <a:avLst/>
              </a:prstGeom>
              <a:blipFill>
                <a:blip r:embed="rId2"/>
                <a:stretch>
                  <a:fillRect l="-661"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944BA64-63A5-1179-C3CF-D9FCE18D280B}"/>
                  </a:ext>
                </a:extLst>
              </p:cNvPr>
              <p:cNvSpPr txBox="1"/>
              <p:nvPr/>
            </p:nvSpPr>
            <p:spPr>
              <a:xfrm>
                <a:off x="857953" y="2978055"/>
                <a:ext cx="7665155" cy="369332"/>
              </a:xfrm>
              <a:prstGeom prst="rect">
                <a:avLst/>
              </a:prstGeom>
              <a:noFill/>
            </p:spPr>
            <p:txBody>
              <a:bodyPr wrap="square" rtlCol="0">
                <a:spAutoFit/>
              </a:bodyPr>
              <a:lstStyle/>
              <a:p>
                <a:r>
                  <a:rPr lang="en-US" dirty="0"/>
                  <a:t>Imagine that subpopulation 2 has mean equal to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2</m:t>
                        </m:r>
                      </m:sub>
                    </m:sSub>
                  </m:oMath>
                </a14:m>
                <a:r>
                  <a:rPr lang="en-US" dirty="0"/>
                  <a:t> and has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a14:m>
                <a:r>
                  <a:rPr lang="en-US" dirty="0"/>
                  <a:t> observations</a:t>
                </a:r>
              </a:p>
            </p:txBody>
          </p:sp>
        </mc:Choice>
        <mc:Fallback xmlns="">
          <p:sp>
            <p:nvSpPr>
              <p:cNvPr id="5" name="TextBox 4">
                <a:extLst>
                  <a:ext uri="{FF2B5EF4-FFF2-40B4-BE49-F238E27FC236}">
                    <a16:creationId xmlns:a16="http://schemas.microsoft.com/office/drawing/2014/main" id="{1944BA64-63A5-1179-C3CF-D9FCE18D280B}"/>
                  </a:ext>
                </a:extLst>
              </p:cNvPr>
              <p:cNvSpPr txBox="1">
                <a:spLocks noRot="1" noChangeAspect="1" noMove="1" noResize="1" noEditPoints="1" noAdjustHandles="1" noChangeArrowheads="1" noChangeShapeType="1" noTextEdit="1"/>
              </p:cNvSpPr>
              <p:nvPr/>
            </p:nvSpPr>
            <p:spPr>
              <a:xfrm>
                <a:off x="857953" y="2978055"/>
                <a:ext cx="7665155" cy="369332"/>
              </a:xfrm>
              <a:prstGeom prst="rect">
                <a:avLst/>
              </a:prstGeom>
              <a:blipFill>
                <a:blip r:embed="rId3"/>
                <a:stretch>
                  <a:fillRect l="-661"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2054E6D-6ACB-AF3C-1D9B-5366A761FF2B}"/>
                  </a:ext>
                </a:extLst>
              </p:cNvPr>
              <p:cNvSpPr txBox="1"/>
              <p:nvPr/>
            </p:nvSpPr>
            <p:spPr>
              <a:xfrm>
                <a:off x="857954" y="3461266"/>
                <a:ext cx="7665155" cy="369332"/>
              </a:xfrm>
              <a:prstGeom prst="rect">
                <a:avLst/>
              </a:prstGeom>
              <a:noFill/>
            </p:spPr>
            <p:txBody>
              <a:bodyPr wrap="square" rtlCol="0">
                <a:spAutoFit/>
              </a:bodyPr>
              <a:lstStyle/>
              <a:p>
                <a:r>
                  <a:rPr lang="en-US" dirty="0"/>
                  <a:t>Imagine that subpopulation 3 has mean equal to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3</m:t>
                        </m:r>
                      </m:sub>
                    </m:sSub>
                  </m:oMath>
                </a14:m>
                <a:r>
                  <a:rPr lang="en-US" dirty="0"/>
                  <a:t> and has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a14:m>
                <a:r>
                  <a:rPr lang="en-US" dirty="0"/>
                  <a:t> observations</a:t>
                </a:r>
              </a:p>
            </p:txBody>
          </p:sp>
        </mc:Choice>
        <mc:Fallback xmlns="">
          <p:sp>
            <p:nvSpPr>
              <p:cNvPr id="6" name="TextBox 5">
                <a:extLst>
                  <a:ext uri="{FF2B5EF4-FFF2-40B4-BE49-F238E27FC236}">
                    <a16:creationId xmlns:a16="http://schemas.microsoft.com/office/drawing/2014/main" id="{E2054E6D-6ACB-AF3C-1D9B-5366A761FF2B}"/>
                  </a:ext>
                </a:extLst>
              </p:cNvPr>
              <p:cNvSpPr txBox="1">
                <a:spLocks noRot="1" noChangeAspect="1" noMove="1" noResize="1" noEditPoints="1" noAdjustHandles="1" noChangeArrowheads="1" noChangeShapeType="1" noTextEdit="1"/>
              </p:cNvSpPr>
              <p:nvPr/>
            </p:nvSpPr>
            <p:spPr>
              <a:xfrm>
                <a:off x="857954" y="3461266"/>
                <a:ext cx="7665155" cy="369332"/>
              </a:xfrm>
              <a:prstGeom prst="rect">
                <a:avLst/>
              </a:prstGeom>
              <a:blipFill>
                <a:blip r:embed="rId4"/>
                <a:stretch>
                  <a:fillRect l="-661"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6BE47A7-878A-0900-CB3D-C6B55C663D11}"/>
                  </a:ext>
                </a:extLst>
              </p:cNvPr>
              <p:cNvSpPr txBox="1"/>
              <p:nvPr/>
            </p:nvSpPr>
            <p:spPr>
              <a:xfrm>
                <a:off x="857952" y="3944477"/>
                <a:ext cx="7665155" cy="369332"/>
              </a:xfrm>
              <a:prstGeom prst="rect">
                <a:avLst/>
              </a:prstGeom>
              <a:noFill/>
            </p:spPr>
            <p:txBody>
              <a:bodyPr wrap="square" rtlCol="0">
                <a:spAutoFit/>
              </a:bodyPr>
              <a:lstStyle/>
              <a:p>
                <a:r>
                  <a:rPr lang="en-US" dirty="0"/>
                  <a:t>Imagine that subpopulation 4 has mean equal to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4</m:t>
                        </m:r>
                      </m:sub>
                    </m:sSub>
                  </m:oMath>
                </a14:m>
                <a:r>
                  <a:rPr lang="en-US" dirty="0"/>
                  <a:t> and has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4</m:t>
                        </m:r>
                      </m:sub>
                    </m:sSub>
                  </m:oMath>
                </a14:m>
                <a:r>
                  <a:rPr lang="en-US" dirty="0"/>
                  <a:t> observations</a:t>
                </a:r>
              </a:p>
            </p:txBody>
          </p:sp>
        </mc:Choice>
        <mc:Fallback xmlns="">
          <p:sp>
            <p:nvSpPr>
              <p:cNvPr id="7" name="TextBox 6">
                <a:extLst>
                  <a:ext uri="{FF2B5EF4-FFF2-40B4-BE49-F238E27FC236}">
                    <a16:creationId xmlns:a16="http://schemas.microsoft.com/office/drawing/2014/main" id="{16BE47A7-878A-0900-CB3D-C6B55C663D11}"/>
                  </a:ext>
                </a:extLst>
              </p:cNvPr>
              <p:cNvSpPr txBox="1">
                <a:spLocks noRot="1" noChangeAspect="1" noMove="1" noResize="1" noEditPoints="1" noAdjustHandles="1" noChangeArrowheads="1" noChangeShapeType="1" noTextEdit="1"/>
              </p:cNvSpPr>
              <p:nvPr/>
            </p:nvSpPr>
            <p:spPr>
              <a:xfrm>
                <a:off x="857952" y="3944477"/>
                <a:ext cx="7665155" cy="369332"/>
              </a:xfrm>
              <a:prstGeom prst="rect">
                <a:avLst/>
              </a:prstGeom>
              <a:blipFill>
                <a:blip r:embed="rId5"/>
                <a:stretch>
                  <a:fillRect l="-661" t="-6667" b="-26667"/>
                </a:stretch>
              </a:blipFill>
            </p:spPr>
            <p:txBody>
              <a:bodyPr/>
              <a:lstStyle/>
              <a:p>
                <a:r>
                  <a:rPr lang="en-US">
                    <a:noFill/>
                  </a:rPr>
                  <a:t> </a:t>
                </a:r>
              </a:p>
            </p:txBody>
          </p:sp>
        </mc:Fallback>
      </mc:AlternateContent>
    </p:spTree>
    <p:extLst>
      <p:ext uri="{BB962C8B-B14F-4D97-AF65-F5344CB8AC3E}">
        <p14:creationId xmlns:p14="http://schemas.microsoft.com/office/powerpoint/2010/main" val="81750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47679-DED4-8C62-1CFD-1F7ECFFA85D0}"/>
              </a:ext>
            </a:extLst>
          </p:cNvPr>
          <p:cNvSpPr txBox="1"/>
          <p:nvPr/>
        </p:nvSpPr>
        <p:spPr>
          <a:xfrm>
            <a:off x="778933" y="835378"/>
            <a:ext cx="7416800" cy="369332"/>
          </a:xfrm>
          <a:prstGeom prst="rect">
            <a:avLst/>
          </a:prstGeom>
          <a:noFill/>
        </p:spPr>
        <p:txBody>
          <a:bodyPr wrap="square" rtlCol="0">
            <a:spAutoFit/>
          </a:bodyPr>
          <a:lstStyle/>
          <a:p>
            <a:r>
              <a:rPr lang="en-US" dirty="0"/>
              <a:t>Now, we can imagine that the 4 regions might look like this</a:t>
            </a:r>
          </a:p>
        </p:txBody>
      </p:sp>
      <p:graphicFrame>
        <p:nvGraphicFramePr>
          <p:cNvPr id="4" name="Table 7">
            <a:extLst>
              <a:ext uri="{FF2B5EF4-FFF2-40B4-BE49-F238E27FC236}">
                <a16:creationId xmlns:a16="http://schemas.microsoft.com/office/drawing/2014/main" id="{F821CF1B-4D90-C9A4-92B2-E7A241AD0139}"/>
              </a:ext>
            </a:extLst>
          </p:cNvPr>
          <p:cNvGraphicFramePr>
            <a:graphicFrameLocks noGrp="1"/>
          </p:cNvGraphicFramePr>
          <p:nvPr>
            <p:extLst>
              <p:ext uri="{D42A27DB-BD31-4B8C-83A1-F6EECF244321}">
                <p14:modId xmlns:p14="http://schemas.microsoft.com/office/powerpoint/2010/main" val="3524147355"/>
              </p:ext>
            </p:extLst>
          </p:nvPr>
        </p:nvGraphicFramePr>
        <p:xfrm>
          <a:off x="1385103" y="1540558"/>
          <a:ext cx="6096000" cy="377688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690611443"/>
                    </a:ext>
                  </a:extLst>
                </a:gridCol>
                <a:gridCol w="3048000">
                  <a:extLst>
                    <a:ext uri="{9D8B030D-6E8A-4147-A177-3AD203B41FA5}">
                      <a16:colId xmlns:a16="http://schemas.microsoft.com/office/drawing/2014/main" val="235924723"/>
                    </a:ext>
                  </a:extLst>
                </a:gridCol>
              </a:tblGrid>
              <a:tr h="18884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511281"/>
                  </a:ext>
                </a:extLst>
              </a:tr>
              <a:tr h="18884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824177"/>
                  </a:ext>
                </a:extLst>
              </a:tr>
            </a:tbl>
          </a:graphicData>
        </a:graphic>
      </p:graphicFrame>
    </p:spTree>
    <p:extLst>
      <p:ext uri="{BB962C8B-B14F-4D97-AF65-F5344CB8AC3E}">
        <p14:creationId xmlns:p14="http://schemas.microsoft.com/office/powerpoint/2010/main" val="2187195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47679-DED4-8C62-1CFD-1F7ECFFA85D0}"/>
              </a:ext>
            </a:extLst>
          </p:cNvPr>
          <p:cNvSpPr txBox="1"/>
          <p:nvPr/>
        </p:nvSpPr>
        <p:spPr>
          <a:xfrm>
            <a:off x="778933" y="835378"/>
            <a:ext cx="7416800" cy="369332"/>
          </a:xfrm>
          <a:prstGeom prst="rect">
            <a:avLst/>
          </a:prstGeom>
          <a:noFill/>
        </p:spPr>
        <p:txBody>
          <a:bodyPr wrap="square" rtlCol="0">
            <a:spAutoFit/>
          </a:bodyPr>
          <a:lstStyle/>
          <a:p>
            <a:r>
              <a:rPr lang="en-US" dirty="0"/>
              <a:t>But, it is much more likely to look like this</a:t>
            </a:r>
          </a:p>
        </p:txBody>
      </p:sp>
      <p:graphicFrame>
        <p:nvGraphicFramePr>
          <p:cNvPr id="4" name="Table 7">
            <a:extLst>
              <a:ext uri="{FF2B5EF4-FFF2-40B4-BE49-F238E27FC236}">
                <a16:creationId xmlns:a16="http://schemas.microsoft.com/office/drawing/2014/main" id="{F821CF1B-4D90-C9A4-92B2-E7A241AD0139}"/>
              </a:ext>
            </a:extLst>
          </p:cNvPr>
          <p:cNvGraphicFramePr>
            <a:graphicFrameLocks noGrp="1"/>
          </p:cNvGraphicFramePr>
          <p:nvPr>
            <p:extLst>
              <p:ext uri="{D42A27DB-BD31-4B8C-83A1-F6EECF244321}">
                <p14:modId xmlns:p14="http://schemas.microsoft.com/office/powerpoint/2010/main" val="30850773"/>
              </p:ext>
            </p:extLst>
          </p:nvPr>
        </p:nvGraphicFramePr>
        <p:xfrm>
          <a:off x="1385103" y="1540558"/>
          <a:ext cx="6096000" cy="3749072"/>
        </p:xfrm>
        <a:graphic>
          <a:graphicData uri="http://schemas.openxmlformats.org/drawingml/2006/table">
            <a:tbl>
              <a:tblPr firstRow="1" bandRow="1">
                <a:tableStyleId>{5C22544A-7EE6-4342-B048-85BDC9FD1C3A}</a:tableStyleId>
              </a:tblPr>
              <a:tblGrid>
                <a:gridCol w="698340">
                  <a:extLst>
                    <a:ext uri="{9D8B030D-6E8A-4147-A177-3AD203B41FA5}">
                      <a16:colId xmlns:a16="http://schemas.microsoft.com/office/drawing/2014/main" val="2690611443"/>
                    </a:ext>
                  </a:extLst>
                </a:gridCol>
                <a:gridCol w="5397660">
                  <a:extLst>
                    <a:ext uri="{9D8B030D-6E8A-4147-A177-3AD203B41FA5}">
                      <a16:colId xmlns:a16="http://schemas.microsoft.com/office/drawing/2014/main" val="235924723"/>
                    </a:ext>
                  </a:extLst>
                </a:gridCol>
              </a:tblGrid>
              <a:tr h="85091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511281"/>
                  </a:ext>
                </a:extLst>
              </a:tr>
              <a:tr h="289815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824177"/>
                  </a:ext>
                </a:extLst>
              </a:tr>
            </a:tbl>
          </a:graphicData>
        </a:graphic>
      </p:graphicFrame>
    </p:spTree>
    <p:extLst>
      <p:ext uri="{BB962C8B-B14F-4D97-AF65-F5344CB8AC3E}">
        <p14:creationId xmlns:p14="http://schemas.microsoft.com/office/powerpoint/2010/main" val="41190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47679-DED4-8C62-1CFD-1F7ECFFA85D0}"/>
              </a:ext>
            </a:extLst>
          </p:cNvPr>
          <p:cNvSpPr txBox="1"/>
          <p:nvPr/>
        </p:nvSpPr>
        <p:spPr>
          <a:xfrm>
            <a:off x="778933" y="835378"/>
            <a:ext cx="7416800" cy="369332"/>
          </a:xfrm>
          <a:prstGeom prst="rect">
            <a:avLst/>
          </a:prstGeom>
          <a:noFill/>
        </p:spPr>
        <p:txBody>
          <a:bodyPr wrap="square" rtlCol="0">
            <a:spAutoFit/>
          </a:bodyPr>
          <a:lstStyle/>
          <a:p>
            <a:r>
              <a:rPr lang="en-US" dirty="0"/>
              <a:t>It should be clear that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7636BB-1BE8-494E-43C4-27347C1E3299}"/>
                  </a:ext>
                </a:extLst>
              </p:cNvPr>
              <p:cNvSpPr txBox="1"/>
              <p:nvPr/>
            </p:nvSpPr>
            <p:spPr>
              <a:xfrm>
                <a:off x="1755418" y="1241082"/>
                <a:ext cx="6056489" cy="369332"/>
              </a:xfrm>
              <a:prstGeom prst="rect">
                <a:avLst/>
              </a:prstGeom>
              <a:noFill/>
            </p:spPr>
            <p:txBody>
              <a:bodyPr wrap="square">
                <a:spAutoFit/>
              </a:bodyPr>
              <a:lstStyle/>
              <a:p>
                <a:r>
                  <a:rPr lang="en-US" dirty="0"/>
                  <a:t>the total of the observations in subpopulation 1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oMath>
                </a14:m>
                <a:endParaRPr lang="en-US" dirty="0"/>
              </a:p>
            </p:txBody>
          </p:sp>
        </mc:Choice>
        <mc:Fallback xmlns="">
          <p:sp>
            <p:nvSpPr>
              <p:cNvPr id="8" name="TextBox 7">
                <a:extLst>
                  <a:ext uri="{FF2B5EF4-FFF2-40B4-BE49-F238E27FC236}">
                    <a16:creationId xmlns:a16="http://schemas.microsoft.com/office/drawing/2014/main" id="{507636BB-1BE8-494E-43C4-27347C1E3299}"/>
                  </a:ext>
                </a:extLst>
              </p:cNvPr>
              <p:cNvSpPr txBox="1">
                <a:spLocks noRot="1" noChangeAspect="1" noMove="1" noResize="1" noEditPoints="1" noAdjustHandles="1" noChangeArrowheads="1" noChangeShapeType="1" noTextEdit="1"/>
              </p:cNvSpPr>
              <p:nvPr/>
            </p:nvSpPr>
            <p:spPr>
              <a:xfrm>
                <a:off x="1755418" y="1241082"/>
                <a:ext cx="6056489" cy="369332"/>
              </a:xfrm>
              <a:prstGeom prst="rect">
                <a:avLst/>
              </a:prstGeom>
              <a:blipFill>
                <a:blip r:embed="rId2"/>
                <a:stretch>
                  <a:fillRect l="-839"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0302D9-7710-B3C4-D106-50EBC704D80A}"/>
                  </a:ext>
                </a:extLst>
              </p:cNvPr>
              <p:cNvSpPr txBox="1"/>
              <p:nvPr/>
            </p:nvSpPr>
            <p:spPr>
              <a:xfrm>
                <a:off x="1755418" y="1556297"/>
                <a:ext cx="6056489" cy="369332"/>
              </a:xfrm>
              <a:prstGeom prst="rect">
                <a:avLst/>
              </a:prstGeom>
              <a:noFill/>
            </p:spPr>
            <p:txBody>
              <a:bodyPr wrap="square">
                <a:spAutoFit/>
              </a:bodyPr>
              <a:lstStyle/>
              <a:p>
                <a:r>
                  <a:rPr lang="en-US" dirty="0"/>
                  <a:t>the total of the observations in subpopulation 2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2</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a14:m>
                <a:endParaRPr lang="en-US" dirty="0"/>
              </a:p>
            </p:txBody>
          </p:sp>
        </mc:Choice>
        <mc:Fallback xmlns="">
          <p:sp>
            <p:nvSpPr>
              <p:cNvPr id="9" name="TextBox 8">
                <a:extLst>
                  <a:ext uri="{FF2B5EF4-FFF2-40B4-BE49-F238E27FC236}">
                    <a16:creationId xmlns:a16="http://schemas.microsoft.com/office/drawing/2014/main" id="{360302D9-7710-B3C4-D106-50EBC704D80A}"/>
                  </a:ext>
                </a:extLst>
              </p:cNvPr>
              <p:cNvSpPr txBox="1">
                <a:spLocks noRot="1" noChangeAspect="1" noMove="1" noResize="1" noEditPoints="1" noAdjustHandles="1" noChangeArrowheads="1" noChangeShapeType="1" noTextEdit="1"/>
              </p:cNvSpPr>
              <p:nvPr/>
            </p:nvSpPr>
            <p:spPr>
              <a:xfrm>
                <a:off x="1755418" y="1556297"/>
                <a:ext cx="6056489" cy="369332"/>
              </a:xfrm>
              <a:prstGeom prst="rect">
                <a:avLst/>
              </a:prstGeom>
              <a:blipFill>
                <a:blip r:embed="rId3"/>
                <a:stretch>
                  <a:fillRect l="-839"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7986D6-1712-0F14-5BA3-6D2BDD929B1A}"/>
                  </a:ext>
                </a:extLst>
              </p:cNvPr>
              <p:cNvSpPr txBox="1"/>
              <p:nvPr/>
            </p:nvSpPr>
            <p:spPr>
              <a:xfrm>
                <a:off x="1755419" y="1871512"/>
                <a:ext cx="6056489" cy="369332"/>
              </a:xfrm>
              <a:prstGeom prst="rect">
                <a:avLst/>
              </a:prstGeom>
              <a:noFill/>
            </p:spPr>
            <p:txBody>
              <a:bodyPr wrap="square">
                <a:spAutoFit/>
              </a:bodyPr>
              <a:lstStyle/>
              <a:p>
                <a:r>
                  <a:rPr lang="en-US" dirty="0"/>
                  <a:t>the total of the observations in subpopulation 3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3</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a14:m>
                <a:endParaRPr lang="en-US" dirty="0"/>
              </a:p>
            </p:txBody>
          </p:sp>
        </mc:Choice>
        <mc:Fallback xmlns="">
          <p:sp>
            <p:nvSpPr>
              <p:cNvPr id="10" name="TextBox 9">
                <a:extLst>
                  <a:ext uri="{FF2B5EF4-FFF2-40B4-BE49-F238E27FC236}">
                    <a16:creationId xmlns:a16="http://schemas.microsoft.com/office/drawing/2014/main" id="{C37986D6-1712-0F14-5BA3-6D2BDD929B1A}"/>
                  </a:ext>
                </a:extLst>
              </p:cNvPr>
              <p:cNvSpPr txBox="1">
                <a:spLocks noRot="1" noChangeAspect="1" noMove="1" noResize="1" noEditPoints="1" noAdjustHandles="1" noChangeArrowheads="1" noChangeShapeType="1" noTextEdit="1"/>
              </p:cNvSpPr>
              <p:nvPr/>
            </p:nvSpPr>
            <p:spPr>
              <a:xfrm>
                <a:off x="1755419" y="1871512"/>
                <a:ext cx="6056489" cy="369332"/>
              </a:xfrm>
              <a:prstGeom prst="rect">
                <a:avLst/>
              </a:prstGeom>
              <a:blipFill>
                <a:blip r:embed="rId4"/>
                <a:stretch>
                  <a:fillRect l="-839"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C687222-4348-037C-B464-268AA0BF9916}"/>
                  </a:ext>
                </a:extLst>
              </p:cNvPr>
              <p:cNvSpPr txBox="1"/>
              <p:nvPr/>
            </p:nvSpPr>
            <p:spPr>
              <a:xfrm>
                <a:off x="1755419" y="2186727"/>
                <a:ext cx="6056489" cy="369332"/>
              </a:xfrm>
              <a:prstGeom prst="rect">
                <a:avLst/>
              </a:prstGeom>
              <a:noFill/>
            </p:spPr>
            <p:txBody>
              <a:bodyPr wrap="square">
                <a:spAutoFit/>
              </a:bodyPr>
              <a:lstStyle/>
              <a:p>
                <a:r>
                  <a:rPr lang="en-US" dirty="0"/>
                  <a:t>the total of the observations in subpopulation 4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4</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4</m:t>
                        </m:r>
                      </m:sub>
                    </m:sSub>
                  </m:oMath>
                </a14:m>
                <a:endParaRPr lang="en-US" dirty="0"/>
              </a:p>
            </p:txBody>
          </p:sp>
        </mc:Choice>
        <mc:Fallback xmlns="">
          <p:sp>
            <p:nvSpPr>
              <p:cNvPr id="11" name="TextBox 10">
                <a:extLst>
                  <a:ext uri="{FF2B5EF4-FFF2-40B4-BE49-F238E27FC236}">
                    <a16:creationId xmlns:a16="http://schemas.microsoft.com/office/drawing/2014/main" id="{EC687222-4348-037C-B464-268AA0BF9916}"/>
                  </a:ext>
                </a:extLst>
              </p:cNvPr>
              <p:cNvSpPr txBox="1">
                <a:spLocks noRot="1" noChangeAspect="1" noMove="1" noResize="1" noEditPoints="1" noAdjustHandles="1" noChangeArrowheads="1" noChangeShapeType="1" noTextEdit="1"/>
              </p:cNvSpPr>
              <p:nvPr/>
            </p:nvSpPr>
            <p:spPr>
              <a:xfrm>
                <a:off x="1755419" y="2186727"/>
                <a:ext cx="6056489" cy="369332"/>
              </a:xfrm>
              <a:prstGeom prst="rect">
                <a:avLst/>
              </a:prstGeom>
              <a:blipFill>
                <a:blip r:embed="rId5"/>
                <a:stretch>
                  <a:fillRect l="-839" t="-10000"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EAC1254-5EB0-3A70-FFA6-73C807173D5B}"/>
                  </a:ext>
                </a:extLst>
              </p:cNvPr>
              <p:cNvSpPr txBox="1"/>
              <p:nvPr/>
            </p:nvSpPr>
            <p:spPr>
              <a:xfrm>
                <a:off x="778932" y="3429000"/>
                <a:ext cx="7582747" cy="369332"/>
              </a:xfrm>
              <a:prstGeom prst="rect">
                <a:avLst/>
              </a:prstGeom>
              <a:noFill/>
            </p:spPr>
            <p:txBody>
              <a:bodyPr wrap="square" rtlCol="0">
                <a:spAutoFit/>
              </a:bodyPr>
              <a:lstStyle/>
              <a:p>
                <a:r>
                  <a:rPr lang="en-US" dirty="0"/>
                  <a:t>Thus, the total for the entire population is</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4</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4</m:t>
                        </m:r>
                      </m:sub>
                    </m:sSub>
                  </m:oMath>
                </a14:m>
                <a:endParaRPr lang="en-US" dirty="0"/>
              </a:p>
            </p:txBody>
          </p:sp>
        </mc:Choice>
        <mc:Fallback xmlns="">
          <p:sp>
            <p:nvSpPr>
              <p:cNvPr id="12" name="TextBox 11">
                <a:extLst>
                  <a:ext uri="{FF2B5EF4-FFF2-40B4-BE49-F238E27FC236}">
                    <a16:creationId xmlns:a16="http://schemas.microsoft.com/office/drawing/2014/main" id="{EEAC1254-5EB0-3A70-FFA6-73C807173D5B}"/>
                  </a:ext>
                </a:extLst>
              </p:cNvPr>
              <p:cNvSpPr txBox="1">
                <a:spLocks noRot="1" noChangeAspect="1" noMove="1" noResize="1" noEditPoints="1" noAdjustHandles="1" noChangeArrowheads="1" noChangeShapeType="1" noTextEdit="1"/>
              </p:cNvSpPr>
              <p:nvPr/>
            </p:nvSpPr>
            <p:spPr>
              <a:xfrm>
                <a:off x="778932" y="3429000"/>
                <a:ext cx="7582747" cy="369332"/>
              </a:xfrm>
              <a:prstGeom prst="rect">
                <a:avLst/>
              </a:prstGeom>
              <a:blipFill>
                <a:blip r:embed="rId6"/>
                <a:stretch>
                  <a:fillRect l="-669" t="-10000"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DE6753B-C2BD-B53C-C830-598B3642CDB3}"/>
                  </a:ext>
                </a:extLst>
              </p:cNvPr>
              <p:cNvSpPr txBox="1"/>
              <p:nvPr/>
            </p:nvSpPr>
            <p:spPr>
              <a:xfrm>
                <a:off x="778931" y="4134018"/>
                <a:ext cx="7582747" cy="369332"/>
              </a:xfrm>
              <a:prstGeom prst="rect">
                <a:avLst/>
              </a:prstGeom>
              <a:noFill/>
            </p:spPr>
            <p:txBody>
              <a:bodyPr wrap="square">
                <a:spAutoFit/>
              </a:bodyPr>
              <a:lstStyle/>
              <a:p>
                <a:r>
                  <a:rPr lang="en-US" dirty="0"/>
                  <a:t>The total number of households for the entire population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4</m:t>
                        </m:r>
                      </m:sub>
                    </m:sSub>
                  </m:oMath>
                </a14:m>
                <a:endParaRPr lang="en-US" dirty="0"/>
              </a:p>
            </p:txBody>
          </p:sp>
        </mc:Choice>
        <mc:Fallback xmlns="">
          <p:sp>
            <p:nvSpPr>
              <p:cNvPr id="14" name="TextBox 13">
                <a:extLst>
                  <a:ext uri="{FF2B5EF4-FFF2-40B4-BE49-F238E27FC236}">
                    <a16:creationId xmlns:a16="http://schemas.microsoft.com/office/drawing/2014/main" id="{CDE6753B-C2BD-B53C-C830-598B3642CDB3}"/>
                  </a:ext>
                </a:extLst>
              </p:cNvPr>
              <p:cNvSpPr txBox="1">
                <a:spLocks noRot="1" noChangeAspect="1" noMove="1" noResize="1" noEditPoints="1" noAdjustHandles="1" noChangeArrowheads="1" noChangeShapeType="1" noTextEdit="1"/>
              </p:cNvSpPr>
              <p:nvPr/>
            </p:nvSpPr>
            <p:spPr>
              <a:xfrm>
                <a:off x="778931" y="4134018"/>
                <a:ext cx="7582747" cy="369332"/>
              </a:xfrm>
              <a:prstGeom prst="rect">
                <a:avLst/>
              </a:prstGeom>
              <a:blipFill>
                <a:blip r:embed="rId7"/>
                <a:stretch>
                  <a:fillRect l="-669"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51207DC-324E-019D-43B9-60496A4BB5AC}"/>
                  </a:ext>
                </a:extLst>
              </p:cNvPr>
              <p:cNvSpPr txBox="1"/>
              <p:nvPr/>
            </p:nvSpPr>
            <p:spPr>
              <a:xfrm>
                <a:off x="778931" y="4863995"/>
                <a:ext cx="7582747" cy="510781"/>
              </a:xfrm>
              <a:prstGeom prst="rect">
                <a:avLst/>
              </a:prstGeom>
              <a:noFill/>
            </p:spPr>
            <p:txBody>
              <a:bodyPr wrap="square">
                <a:spAutoFit/>
              </a:bodyPr>
              <a:lstStyle/>
              <a:p>
                <a:r>
                  <a:rPr lang="en-US" dirty="0"/>
                  <a:t>The average for the entire population is </a:t>
                </a:r>
                <a14:m>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4</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4</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4</m:t>
                            </m:r>
                          </m:sub>
                        </m:sSub>
                      </m:den>
                    </m:f>
                  </m:oMath>
                </a14:m>
                <a:endParaRPr lang="en-US" dirty="0"/>
              </a:p>
            </p:txBody>
          </p:sp>
        </mc:Choice>
        <mc:Fallback xmlns="">
          <p:sp>
            <p:nvSpPr>
              <p:cNvPr id="15" name="TextBox 14">
                <a:extLst>
                  <a:ext uri="{FF2B5EF4-FFF2-40B4-BE49-F238E27FC236}">
                    <a16:creationId xmlns:a16="http://schemas.microsoft.com/office/drawing/2014/main" id="{651207DC-324E-019D-43B9-60496A4BB5AC}"/>
                  </a:ext>
                </a:extLst>
              </p:cNvPr>
              <p:cNvSpPr txBox="1">
                <a:spLocks noRot="1" noChangeAspect="1" noMove="1" noResize="1" noEditPoints="1" noAdjustHandles="1" noChangeArrowheads="1" noChangeShapeType="1" noTextEdit="1"/>
              </p:cNvSpPr>
              <p:nvPr/>
            </p:nvSpPr>
            <p:spPr>
              <a:xfrm>
                <a:off x="778931" y="4863995"/>
                <a:ext cx="7582747" cy="510781"/>
              </a:xfrm>
              <a:prstGeom prst="rect">
                <a:avLst/>
              </a:prstGeom>
              <a:blipFill>
                <a:blip r:embed="rId8"/>
                <a:stretch>
                  <a:fillRect l="-669"/>
                </a:stretch>
              </a:blipFill>
            </p:spPr>
            <p:txBody>
              <a:bodyPr/>
              <a:lstStyle/>
              <a:p>
                <a:r>
                  <a:rPr lang="en-US">
                    <a:noFill/>
                  </a:rPr>
                  <a:t> </a:t>
                </a:r>
              </a:p>
            </p:txBody>
          </p:sp>
        </mc:Fallback>
      </mc:AlternateContent>
    </p:spTree>
    <p:extLst>
      <p:ext uri="{BB962C8B-B14F-4D97-AF65-F5344CB8AC3E}">
        <p14:creationId xmlns:p14="http://schemas.microsoft.com/office/powerpoint/2010/main" val="24472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47679-DED4-8C62-1CFD-1F7ECFFA85D0}"/>
              </a:ext>
            </a:extLst>
          </p:cNvPr>
          <p:cNvSpPr txBox="1"/>
          <p:nvPr/>
        </p:nvSpPr>
        <p:spPr>
          <a:xfrm>
            <a:off x="689979" y="482201"/>
            <a:ext cx="7416800" cy="923330"/>
          </a:xfrm>
          <a:prstGeom prst="rect">
            <a:avLst/>
          </a:prstGeom>
          <a:noFill/>
        </p:spPr>
        <p:txBody>
          <a:bodyPr wrap="square" rtlCol="0">
            <a:spAutoFit/>
          </a:bodyPr>
          <a:lstStyle/>
          <a:p>
            <a:r>
              <a:rPr lang="en-US" dirty="0"/>
              <a:t>Now, imagine that we have a sample from this population.  If the sample were a simple random sample, we would have a bunch of households that were chosen across the entire population.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CAA8F44-C442-CA3E-B13B-BD8C2D0C0EE7}"/>
                  </a:ext>
                </a:extLst>
              </p:cNvPr>
              <p:cNvSpPr txBox="1"/>
              <p:nvPr/>
            </p:nvSpPr>
            <p:spPr>
              <a:xfrm>
                <a:off x="689979" y="1932972"/>
                <a:ext cx="7284978" cy="738472"/>
              </a:xfrm>
              <a:prstGeom prst="rect">
                <a:avLst/>
              </a:prstGeom>
              <a:noFill/>
            </p:spPr>
            <p:txBody>
              <a:bodyPr wrap="square" rtlCol="0">
                <a:spAutoFit/>
              </a:bodyPr>
              <a:lstStyle/>
              <a:p>
                <a:r>
                  <a:rPr lang="en-US" dirty="0"/>
                  <a:t>Each observation has a chance of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𝑁</m:t>
                        </m:r>
                      </m:den>
                    </m:f>
                    <m:r>
                      <a:rPr lang="en-US" b="0" i="1" smtClean="0">
                        <a:latin typeface="Cambria Math" panose="02040503050406030204" pitchFamily="18" charset="0"/>
                      </a:rPr>
                      <m:t> </m:t>
                    </m:r>
                  </m:oMath>
                </a14:m>
                <a:r>
                  <a:rPr lang="en-US" dirty="0"/>
                  <a:t> of being selected into the sample.  Every single household has the same chance of being selected.  </a:t>
                </a:r>
              </a:p>
            </p:txBody>
          </p:sp>
        </mc:Choice>
        <mc:Fallback xmlns="">
          <p:sp>
            <p:nvSpPr>
              <p:cNvPr id="3" name="TextBox 2">
                <a:extLst>
                  <a:ext uri="{FF2B5EF4-FFF2-40B4-BE49-F238E27FC236}">
                    <a16:creationId xmlns:a16="http://schemas.microsoft.com/office/drawing/2014/main" id="{3CAA8F44-C442-CA3E-B13B-BD8C2D0C0EE7}"/>
                  </a:ext>
                </a:extLst>
              </p:cNvPr>
              <p:cNvSpPr txBox="1">
                <a:spLocks noRot="1" noChangeAspect="1" noMove="1" noResize="1" noEditPoints="1" noAdjustHandles="1" noChangeArrowheads="1" noChangeShapeType="1" noTextEdit="1"/>
              </p:cNvSpPr>
              <p:nvPr/>
            </p:nvSpPr>
            <p:spPr>
              <a:xfrm>
                <a:off x="689979" y="1932972"/>
                <a:ext cx="7284978" cy="738472"/>
              </a:xfrm>
              <a:prstGeom prst="rect">
                <a:avLst/>
              </a:prstGeom>
              <a:blipFill>
                <a:blip r:embed="rId2"/>
                <a:stretch>
                  <a:fillRect l="-697" b="-11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566BE45-5EB0-3C5D-8C9A-6B4ACC8A4EFB}"/>
                  </a:ext>
                </a:extLst>
              </p:cNvPr>
              <p:cNvSpPr txBox="1"/>
              <p:nvPr/>
            </p:nvSpPr>
            <p:spPr>
              <a:xfrm>
                <a:off x="689979" y="2955854"/>
                <a:ext cx="7284978" cy="761170"/>
              </a:xfrm>
              <a:prstGeom prst="rect">
                <a:avLst/>
              </a:prstGeom>
              <a:noFill/>
            </p:spPr>
            <p:txBody>
              <a:bodyPr wrap="square" rtlCol="0">
                <a:spAutoFit/>
              </a:bodyPr>
              <a:lstStyle/>
              <a:p>
                <a:r>
                  <a:rPr lang="en-US" dirty="0"/>
                  <a:t>Likewise, we could conclude that each observation represents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𝑛</m:t>
                        </m:r>
                      </m:den>
                    </m:f>
                  </m:oMath>
                </a14:m>
                <a:r>
                  <a:rPr lang="en-US" dirty="0"/>
                  <a:t> similar households.</a:t>
                </a:r>
              </a:p>
            </p:txBody>
          </p:sp>
        </mc:Choice>
        <mc:Fallback xmlns="">
          <p:sp>
            <p:nvSpPr>
              <p:cNvPr id="5" name="TextBox 4">
                <a:extLst>
                  <a:ext uri="{FF2B5EF4-FFF2-40B4-BE49-F238E27FC236}">
                    <a16:creationId xmlns:a16="http://schemas.microsoft.com/office/drawing/2014/main" id="{A566BE45-5EB0-3C5D-8C9A-6B4ACC8A4EFB}"/>
                  </a:ext>
                </a:extLst>
              </p:cNvPr>
              <p:cNvSpPr txBox="1">
                <a:spLocks noRot="1" noChangeAspect="1" noMove="1" noResize="1" noEditPoints="1" noAdjustHandles="1" noChangeArrowheads="1" noChangeShapeType="1" noTextEdit="1"/>
              </p:cNvSpPr>
              <p:nvPr/>
            </p:nvSpPr>
            <p:spPr>
              <a:xfrm>
                <a:off x="689979" y="2955854"/>
                <a:ext cx="7284978" cy="761170"/>
              </a:xfrm>
              <a:prstGeom prst="rect">
                <a:avLst/>
              </a:prstGeom>
              <a:blipFill>
                <a:blip r:embed="rId3"/>
                <a:stretch>
                  <a:fillRect l="-697" b="-1311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45FF647-76C7-4230-AA8E-C79E9661F9EA}"/>
              </a:ext>
            </a:extLst>
          </p:cNvPr>
          <p:cNvSpPr txBox="1"/>
          <p:nvPr/>
        </p:nvSpPr>
        <p:spPr>
          <a:xfrm>
            <a:off x="689979" y="4001434"/>
            <a:ext cx="6748040" cy="923330"/>
          </a:xfrm>
          <a:prstGeom prst="rect">
            <a:avLst/>
          </a:prstGeom>
          <a:noFill/>
        </p:spPr>
        <p:txBody>
          <a:bodyPr wrap="square" rtlCol="0">
            <a:spAutoFit/>
          </a:bodyPr>
          <a:lstStyle/>
          <a:p>
            <a:r>
              <a:rPr lang="en-US" dirty="0"/>
              <a:t>We might be able to estimate the subpopulation means, but we might not have any observations from those subpopulations in our simple random sample.  </a:t>
            </a:r>
          </a:p>
        </p:txBody>
      </p:sp>
    </p:spTree>
    <p:extLst>
      <p:ext uri="{BB962C8B-B14F-4D97-AF65-F5344CB8AC3E}">
        <p14:creationId xmlns:p14="http://schemas.microsoft.com/office/powerpoint/2010/main" val="387338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47679-DED4-8C62-1CFD-1F7ECFFA85D0}"/>
              </a:ext>
            </a:extLst>
          </p:cNvPr>
          <p:cNvSpPr txBox="1"/>
          <p:nvPr/>
        </p:nvSpPr>
        <p:spPr>
          <a:xfrm>
            <a:off x="689979" y="482201"/>
            <a:ext cx="7416800" cy="923330"/>
          </a:xfrm>
          <a:prstGeom prst="rect">
            <a:avLst/>
          </a:prstGeom>
          <a:noFill/>
        </p:spPr>
        <p:txBody>
          <a:bodyPr wrap="square" rtlCol="0">
            <a:spAutoFit/>
          </a:bodyPr>
          <a:lstStyle/>
          <a:p>
            <a:r>
              <a:rPr lang="en-US" dirty="0"/>
              <a:t>The strength of the simple random sample is that the estimation of the population mean is always possible and is straightforward.  One could even use the sample mean as an estimator.</a:t>
            </a:r>
          </a:p>
        </p:txBody>
      </p:sp>
      <p:sp>
        <p:nvSpPr>
          <p:cNvPr id="7" name="TextBox 6">
            <a:extLst>
              <a:ext uri="{FF2B5EF4-FFF2-40B4-BE49-F238E27FC236}">
                <a16:creationId xmlns:a16="http://schemas.microsoft.com/office/drawing/2014/main" id="{5178986F-AF9C-A5F7-0BAA-D25C80A39380}"/>
              </a:ext>
            </a:extLst>
          </p:cNvPr>
          <p:cNvSpPr txBox="1"/>
          <p:nvPr/>
        </p:nvSpPr>
        <p:spPr>
          <a:xfrm>
            <a:off x="689979" y="2505670"/>
            <a:ext cx="7416800" cy="1200329"/>
          </a:xfrm>
          <a:prstGeom prst="rect">
            <a:avLst/>
          </a:prstGeom>
          <a:noFill/>
        </p:spPr>
        <p:txBody>
          <a:bodyPr wrap="square" rtlCol="0">
            <a:spAutoFit/>
          </a:bodyPr>
          <a:lstStyle/>
          <a:p>
            <a:r>
              <a:rPr lang="en-US" dirty="0"/>
              <a:t>The weakness is that we may or may not be able to estimate subpopulation means.  If we have specific hypotheses that compare subpopulation means, our entire study is at risk if our simple random sample does not include representatives of all relevant subpopulations.</a:t>
            </a:r>
          </a:p>
        </p:txBody>
      </p:sp>
      <p:sp>
        <p:nvSpPr>
          <p:cNvPr id="4" name="TextBox 3">
            <a:extLst>
              <a:ext uri="{FF2B5EF4-FFF2-40B4-BE49-F238E27FC236}">
                <a16:creationId xmlns:a16="http://schemas.microsoft.com/office/drawing/2014/main" id="{AA8E84FF-01EB-BA28-8A96-BE18F6C1B595}"/>
              </a:ext>
            </a:extLst>
          </p:cNvPr>
          <p:cNvSpPr txBox="1"/>
          <p:nvPr/>
        </p:nvSpPr>
        <p:spPr>
          <a:xfrm>
            <a:off x="689979" y="4433104"/>
            <a:ext cx="7164729" cy="1200329"/>
          </a:xfrm>
          <a:prstGeom prst="rect">
            <a:avLst/>
          </a:prstGeom>
          <a:noFill/>
        </p:spPr>
        <p:txBody>
          <a:bodyPr wrap="square" rtlCol="0">
            <a:spAutoFit/>
          </a:bodyPr>
          <a:lstStyle/>
          <a:p>
            <a:r>
              <a:rPr lang="en-US" dirty="0"/>
              <a:t>To overcome this weakness, we can draw different kind of random sample.  That is, instead of just randomly sampling some households, we can purposely choose to sample a specific number of households from each subpopulation.  </a:t>
            </a:r>
          </a:p>
        </p:txBody>
      </p:sp>
    </p:spTree>
    <p:extLst>
      <p:ext uri="{BB962C8B-B14F-4D97-AF65-F5344CB8AC3E}">
        <p14:creationId xmlns:p14="http://schemas.microsoft.com/office/powerpoint/2010/main" val="229134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7">
            <a:extLst>
              <a:ext uri="{FF2B5EF4-FFF2-40B4-BE49-F238E27FC236}">
                <a16:creationId xmlns:a16="http://schemas.microsoft.com/office/drawing/2014/main" id="{7B79026C-2919-6884-B69E-7A21A1AF092D}"/>
              </a:ext>
            </a:extLst>
          </p:cNvPr>
          <p:cNvGraphicFramePr>
            <a:graphicFrameLocks noGrp="1"/>
          </p:cNvGraphicFramePr>
          <p:nvPr>
            <p:extLst>
              <p:ext uri="{D42A27DB-BD31-4B8C-83A1-F6EECF244321}">
                <p14:modId xmlns:p14="http://schemas.microsoft.com/office/powerpoint/2010/main" val="1027588732"/>
              </p:ext>
            </p:extLst>
          </p:nvPr>
        </p:nvGraphicFramePr>
        <p:xfrm>
          <a:off x="4572000" y="359940"/>
          <a:ext cx="4298065" cy="2857822"/>
        </p:xfrm>
        <a:graphic>
          <a:graphicData uri="http://schemas.openxmlformats.org/drawingml/2006/table">
            <a:tbl>
              <a:tblPr firstRow="1" bandRow="1">
                <a:tableStyleId>{5C22544A-7EE6-4342-B048-85BDC9FD1C3A}</a:tableStyleId>
              </a:tblPr>
              <a:tblGrid>
                <a:gridCol w="492374">
                  <a:extLst>
                    <a:ext uri="{9D8B030D-6E8A-4147-A177-3AD203B41FA5}">
                      <a16:colId xmlns:a16="http://schemas.microsoft.com/office/drawing/2014/main" val="2690611443"/>
                    </a:ext>
                  </a:extLst>
                </a:gridCol>
                <a:gridCol w="3805691">
                  <a:extLst>
                    <a:ext uri="{9D8B030D-6E8A-4147-A177-3AD203B41FA5}">
                      <a16:colId xmlns:a16="http://schemas.microsoft.com/office/drawing/2014/main" val="235924723"/>
                    </a:ext>
                  </a:extLst>
                </a:gridCol>
              </a:tblGrid>
              <a:tr h="648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511281"/>
                  </a:ext>
                </a:extLst>
              </a:tr>
              <a:tr h="220918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824177"/>
                  </a:ext>
                </a:extLst>
              </a:tr>
            </a:tbl>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32E2D7-3435-7D23-87CC-2923154928BF}"/>
                  </a:ext>
                </a:extLst>
              </p:cNvPr>
              <p:cNvSpPr txBox="1"/>
              <p:nvPr/>
            </p:nvSpPr>
            <p:spPr>
              <a:xfrm>
                <a:off x="590309" y="497711"/>
                <a:ext cx="3507129" cy="2585323"/>
              </a:xfrm>
              <a:prstGeom prst="rect">
                <a:avLst/>
              </a:prstGeom>
              <a:noFill/>
            </p:spPr>
            <p:txBody>
              <a:bodyPr wrap="square" rtlCol="0">
                <a:spAutoFit/>
              </a:bodyPr>
              <a:lstStyle/>
              <a:p>
                <a:r>
                  <a:rPr lang="en-US" dirty="0"/>
                  <a:t>Imagine that we purposely sample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a:t> of the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oMath>
                </a14:m>
                <a:r>
                  <a:rPr lang="en-US" dirty="0"/>
                  <a:t> observations,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oMath>
                </a14:m>
                <a:r>
                  <a:rPr lang="en-US" dirty="0"/>
                  <a:t> of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2</m:t>
                        </m:r>
                      </m:sub>
                    </m:sSub>
                  </m:oMath>
                </a14:m>
                <a:r>
                  <a:rPr lang="en-US" dirty="0"/>
                  <a:t> observations,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3</m:t>
                        </m:r>
                      </m:sub>
                    </m:sSub>
                  </m:oMath>
                </a14:m>
                <a:r>
                  <a:rPr lang="en-US" dirty="0"/>
                  <a:t> of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3</m:t>
                        </m:r>
                      </m:sub>
                    </m:sSub>
                  </m:oMath>
                </a14:m>
                <a:r>
                  <a:rPr lang="en-US" dirty="0"/>
                  <a:t> observations,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4</m:t>
                        </m:r>
                      </m:sub>
                    </m:sSub>
                  </m:oMath>
                </a14:m>
                <a:r>
                  <a:rPr lang="en-US" dirty="0"/>
                  <a:t> of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4</m:t>
                        </m:r>
                      </m:sub>
                    </m:sSub>
                  </m:oMath>
                </a14:m>
                <a:r>
                  <a:rPr lang="en-US" dirty="0"/>
                  <a:t> observations.  In a sense, we stratify the population into the 4 strata of interest and then draw separate random samples from each of them.  </a:t>
                </a:r>
              </a:p>
            </p:txBody>
          </p:sp>
        </mc:Choice>
        <mc:Fallback xmlns="">
          <p:sp>
            <p:nvSpPr>
              <p:cNvPr id="3" name="TextBox 2">
                <a:extLst>
                  <a:ext uri="{FF2B5EF4-FFF2-40B4-BE49-F238E27FC236}">
                    <a16:creationId xmlns:a16="http://schemas.microsoft.com/office/drawing/2014/main" id="{1932E2D7-3435-7D23-87CC-2923154928BF}"/>
                  </a:ext>
                </a:extLst>
              </p:cNvPr>
              <p:cNvSpPr txBox="1">
                <a:spLocks noRot="1" noChangeAspect="1" noMove="1" noResize="1" noEditPoints="1" noAdjustHandles="1" noChangeArrowheads="1" noChangeShapeType="1" noTextEdit="1"/>
              </p:cNvSpPr>
              <p:nvPr/>
            </p:nvSpPr>
            <p:spPr>
              <a:xfrm>
                <a:off x="590309" y="497711"/>
                <a:ext cx="3507129" cy="2585323"/>
              </a:xfrm>
              <a:prstGeom prst="rect">
                <a:avLst/>
              </a:prstGeom>
              <a:blipFill>
                <a:blip r:embed="rId2"/>
                <a:stretch>
                  <a:fillRect l="-1444" t="-1471" b="-343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483EF99A-9C68-1C81-9181-806C7A2F54EE}"/>
              </a:ext>
            </a:extLst>
          </p:cNvPr>
          <p:cNvSpPr txBox="1"/>
          <p:nvPr/>
        </p:nvSpPr>
        <p:spPr>
          <a:xfrm>
            <a:off x="590309" y="3746031"/>
            <a:ext cx="8117711" cy="1477328"/>
          </a:xfrm>
          <a:prstGeom prst="rect">
            <a:avLst/>
          </a:prstGeom>
          <a:noFill/>
        </p:spPr>
        <p:txBody>
          <a:bodyPr wrap="square" rtlCol="0">
            <a:spAutoFit/>
          </a:bodyPr>
          <a:lstStyle/>
          <a:p>
            <a:r>
              <a:rPr lang="en-US" dirty="0"/>
              <a:t>In this way, we ensure that we collect data from all of the subpopulations.  We are then able to entertain hypotheses comparing means of these subpopulations.  At the same time, we can also estimate the population mean, but we have to ensure that we keep in mind how many households each sampled household represents.  This will be a slightly different calculation for each subpopulation.</a:t>
            </a:r>
          </a:p>
        </p:txBody>
      </p:sp>
    </p:spTree>
    <p:extLst>
      <p:ext uri="{BB962C8B-B14F-4D97-AF65-F5344CB8AC3E}">
        <p14:creationId xmlns:p14="http://schemas.microsoft.com/office/powerpoint/2010/main" val="180759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2728F1-38D2-233F-1CE0-C7A9C7A4DC04}"/>
              </a:ext>
            </a:extLst>
          </p:cNvPr>
          <p:cNvSpPr txBox="1"/>
          <p:nvPr/>
        </p:nvSpPr>
        <p:spPr>
          <a:xfrm>
            <a:off x="219919" y="231494"/>
            <a:ext cx="8750461" cy="5262979"/>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clear</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We use data from the Second National Health and Nutrition Examination Survey (NHANES II)</a:t>
            </a:r>
          </a:p>
          <a:p>
            <a:r>
              <a:rPr lang="en-US" sz="1400" dirty="0">
                <a:latin typeface="Courier New" panose="02070309020205020404" pitchFamily="49" charset="0"/>
                <a:cs typeface="Courier New" panose="02070309020205020404" pitchFamily="49" charset="0"/>
              </a:rPr>
              <a:t>(McDowell et al. 1981) as our example. This is a national survey, and the dataset has sampling</a:t>
            </a:r>
          </a:p>
          <a:p>
            <a:r>
              <a:rPr lang="en-US" sz="1400" dirty="0">
                <a:latin typeface="Courier New" panose="02070309020205020404" pitchFamily="49" charset="0"/>
                <a:cs typeface="Courier New" panose="02070309020205020404" pitchFamily="49" charset="0"/>
              </a:rPr>
              <a:t>weights, strata, and clustering. In this example, we will consider the estimation of the mean serum</a:t>
            </a:r>
          </a:p>
          <a:p>
            <a:r>
              <a:rPr lang="en-US" sz="1400" dirty="0">
                <a:latin typeface="Courier New" panose="02070309020205020404" pitchFamily="49" charset="0"/>
                <a:cs typeface="Courier New" panose="02070309020205020404" pitchFamily="49" charset="0"/>
              </a:rPr>
              <a:t>zinc level of all adults in the United States.</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use https://</a:t>
            </a:r>
            <a:r>
              <a:rPr lang="en-US" sz="1400" dirty="0" err="1">
                <a:latin typeface="Courier New" panose="02070309020205020404" pitchFamily="49" charset="0"/>
                <a:cs typeface="Courier New" panose="02070309020205020404" pitchFamily="49" charset="0"/>
              </a:rPr>
              <a:t>www.stata-press.com</a:t>
            </a:r>
            <a:r>
              <a:rPr lang="en-US" sz="1400" dirty="0">
                <a:latin typeface="Courier New" panose="02070309020205020404" pitchFamily="49" charset="0"/>
                <a:cs typeface="Courier New" panose="02070309020205020404" pitchFamily="49" charset="0"/>
              </a:rPr>
              <a:t>/data/r17/nhanes2f</a:t>
            </a:r>
          </a:p>
          <a:p>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First, consider a proper design-based analysis, which accounts for weighting, clustering, and</a:t>
            </a:r>
          </a:p>
          <a:p>
            <a:r>
              <a:rPr lang="en-US" sz="1400" dirty="0">
                <a:latin typeface="Courier New" panose="02070309020205020404" pitchFamily="49" charset="0"/>
                <a:cs typeface="Courier New" panose="02070309020205020404" pitchFamily="49" charset="0"/>
              </a:rPr>
              <a:t>stratification. Before we issue our </a:t>
            </a:r>
            <a:r>
              <a:rPr lang="en-US" sz="1400" dirty="0" err="1">
                <a:latin typeface="Courier New" panose="02070309020205020404" pitchFamily="49" charset="0"/>
                <a:cs typeface="Courier New" panose="02070309020205020404" pitchFamily="49" charset="0"/>
              </a:rPr>
              <a:t>svy</a:t>
            </a:r>
            <a:r>
              <a:rPr lang="en-US" sz="1400" dirty="0">
                <a:latin typeface="Courier New" panose="02070309020205020404" pitchFamily="49" charset="0"/>
                <a:cs typeface="Courier New" panose="02070309020205020404" pitchFamily="49" charset="0"/>
              </a:rPr>
              <a:t> estimation command, we set the weight, strata, and PSU</a:t>
            </a:r>
          </a:p>
          <a:p>
            <a:r>
              <a:rPr lang="en-US" sz="1400" dirty="0">
                <a:latin typeface="Courier New" panose="02070309020205020404" pitchFamily="49" charset="0"/>
                <a:cs typeface="Courier New" panose="02070309020205020404" pitchFamily="49" charset="0"/>
              </a:rPr>
              <a:t>identifier variables:</a:t>
            </a:r>
          </a:p>
          <a:p>
            <a:r>
              <a:rPr lang="en-US" sz="1400" dirty="0">
                <a:latin typeface="Courier New" panose="02070309020205020404" pitchFamily="49" charset="0"/>
                <a:cs typeface="Courier New" panose="02070309020205020404" pitchFamily="49" charset="0"/>
              </a:rPr>
              <a:t>*/</a:t>
            </a:r>
          </a:p>
          <a:p>
            <a:r>
              <a:rPr lang="en-US" sz="1400" dirty="0" err="1">
                <a:latin typeface="Courier New" panose="02070309020205020404" pitchFamily="49" charset="0"/>
                <a:cs typeface="Courier New" panose="02070309020205020404" pitchFamily="49" charset="0"/>
              </a:rPr>
              <a:t>svyset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psuid</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finalwgt</a:t>
            </a:r>
            <a:r>
              <a:rPr lang="en-US" sz="1400" dirty="0">
                <a:latin typeface="Courier New" panose="02070309020205020404" pitchFamily="49" charset="0"/>
                <a:cs typeface="Courier New" panose="02070309020205020404" pitchFamily="49" charset="0"/>
              </a:rPr>
              <a:t>], strata(</a:t>
            </a:r>
            <a:r>
              <a:rPr lang="en-US" sz="1400" dirty="0" err="1">
                <a:latin typeface="Courier New" panose="02070309020205020404" pitchFamily="49" charset="0"/>
                <a:cs typeface="Courier New" panose="02070309020205020404" pitchFamily="49" charset="0"/>
              </a:rPr>
              <a:t>stratid</a:t>
            </a:r>
            <a:r>
              <a:rPr lang="en-US" sz="1400" dirty="0">
                <a:latin typeface="Courier New" panose="02070309020205020404" pitchFamily="49" charset="0"/>
                <a:cs typeface="Courier New" panose="02070309020205020404" pitchFamily="49" charset="0"/>
              </a:rPr>
              <a:t>)</a:t>
            </a:r>
          </a:p>
          <a:p>
            <a:r>
              <a:rPr lang="en-US" sz="1400" dirty="0" err="1">
                <a:latin typeface="Courier New" panose="02070309020205020404" pitchFamily="49" charset="0"/>
                <a:cs typeface="Courier New" panose="02070309020205020404" pitchFamily="49" charset="0"/>
              </a:rPr>
              <a:t>svy</a:t>
            </a:r>
            <a:r>
              <a:rPr lang="en-US" sz="1400" dirty="0">
                <a:latin typeface="Courier New" panose="02070309020205020404" pitchFamily="49" charset="0"/>
                <a:cs typeface="Courier New" panose="02070309020205020404" pitchFamily="49" charset="0"/>
              </a:rPr>
              <a:t>: mean zinc</a:t>
            </a:r>
          </a:p>
          <a:p>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4957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2728F1-38D2-233F-1CE0-C7A9C7A4DC04}"/>
              </a:ext>
            </a:extLst>
          </p:cNvPr>
          <p:cNvSpPr txBox="1"/>
          <p:nvPr/>
        </p:nvSpPr>
        <p:spPr>
          <a:xfrm>
            <a:off x="219919" y="231494"/>
            <a:ext cx="8750461" cy="5693866"/>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 What happens if we ignore the complex survey information</a:t>
            </a:r>
          </a:p>
          <a:p>
            <a:r>
              <a:rPr lang="en-US" sz="1400" dirty="0">
                <a:latin typeface="Courier New" panose="02070309020205020404" pitchFamily="49" charset="0"/>
                <a:cs typeface="Courier New" panose="02070309020205020404" pitchFamily="49" charset="0"/>
              </a:rPr>
              <a:t>//	Do we get the correct estimate?</a:t>
            </a:r>
          </a:p>
          <a:p>
            <a:r>
              <a:rPr lang="en-US" sz="1400" dirty="0">
                <a:latin typeface="Courier New" panose="02070309020205020404" pitchFamily="49" charset="0"/>
                <a:cs typeface="Courier New" panose="02070309020205020404" pitchFamily="49" charset="0"/>
              </a:rPr>
              <a:t>// 	Do we get the correct standard error of the estimate so that our hypothesis tests are correct?</a:t>
            </a:r>
          </a:p>
          <a:p>
            <a:r>
              <a:rPr lang="en-US" sz="1400" dirty="0" err="1">
                <a:latin typeface="Courier New" panose="02070309020205020404" pitchFamily="49" charset="0"/>
                <a:cs typeface="Courier New" panose="02070309020205020404" pitchFamily="49" charset="0"/>
              </a:rPr>
              <a:t>summ</a:t>
            </a:r>
            <a:r>
              <a:rPr lang="en-US" sz="1400" dirty="0">
                <a:latin typeface="Courier New" panose="02070309020205020404" pitchFamily="49" charset="0"/>
                <a:cs typeface="Courier New" panose="02070309020205020404" pitchFamily="49" charset="0"/>
              </a:rPr>
              <a:t> zinc</a:t>
            </a:r>
          </a:p>
          <a:p>
            <a:r>
              <a:rPr lang="en-US" sz="1400" dirty="0">
                <a:latin typeface="Courier New" panose="02070309020205020404" pitchFamily="49" charset="0"/>
                <a:cs typeface="Courier New" panose="02070309020205020404" pitchFamily="49" charset="0"/>
              </a:rPr>
              <a:t>mean zinc</a:t>
            </a:r>
          </a:p>
          <a:p>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What happens if we specify the weights, but fail to specify the strata</a:t>
            </a:r>
          </a:p>
          <a:p>
            <a:r>
              <a:rPr lang="en-US" sz="1400" dirty="0">
                <a:latin typeface="Courier New" panose="02070309020205020404" pitchFamily="49" charset="0"/>
                <a:cs typeface="Courier New" panose="02070309020205020404" pitchFamily="49" charset="0"/>
              </a:rPr>
              <a:t>//	Do we get the correct estimate?</a:t>
            </a:r>
          </a:p>
          <a:p>
            <a:r>
              <a:rPr lang="en-US" sz="1400" dirty="0">
                <a:latin typeface="Courier New" panose="02070309020205020404" pitchFamily="49" charset="0"/>
                <a:cs typeface="Courier New" panose="02070309020205020404" pitchFamily="49" charset="0"/>
              </a:rPr>
              <a:t>// 	Do we get the correct standard error of the estimate so that our hypothesis tests are correct?</a:t>
            </a:r>
          </a:p>
          <a:p>
            <a:r>
              <a:rPr lang="en-US" sz="1400" dirty="0" err="1">
                <a:latin typeface="Courier New" panose="02070309020205020404" pitchFamily="49" charset="0"/>
                <a:cs typeface="Courier New" panose="02070309020205020404" pitchFamily="49" charset="0"/>
              </a:rPr>
              <a:t>svyset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psuid</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finalwgt</a:t>
            </a:r>
            <a:r>
              <a:rPr lang="en-US" sz="1400" dirty="0">
                <a:latin typeface="Courier New" panose="02070309020205020404" pitchFamily="49" charset="0"/>
                <a:cs typeface="Courier New" panose="02070309020205020404" pitchFamily="49" charset="0"/>
              </a:rPr>
              <a:t>]</a:t>
            </a:r>
          </a:p>
          <a:p>
            <a:r>
              <a:rPr lang="en-US" sz="1400" dirty="0" err="1">
                <a:latin typeface="Courier New" panose="02070309020205020404" pitchFamily="49" charset="0"/>
                <a:cs typeface="Courier New" panose="02070309020205020404" pitchFamily="49" charset="0"/>
              </a:rPr>
              <a:t>svy</a:t>
            </a:r>
            <a:r>
              <a:rPr lang="en-US" sz="1400" dirty="0">
                <a:latin typeface="Courier New" panose="02070309020205020404" pitchFamily="49" charset="0"/>
                <a:cs typeface="Courier New" panose="02070309020205020404" pitchFamily="49" charset="0"/>
              </a:rPr>
              <a:t>: mean zinc</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What about when we want to estimate a regression model</a:t>
            </a:r>
          </a:p>
          <a:p>
            <a:r>
              <a:rPr lang="en-US" sz="1400" dirty="0">
                <a:latin typeface="Courier New" panose="02070309020205020404" pitchFamily="49" charset="0"/>
                <a:cs typeface="Courier New" panose="02070309020205020404" pitchFamily="49" charset="0"/>
              </a:rPr>
              <a:t>// First, we correctly specify the weights and strata</a:t>
            </a:r>
          </a:p>
          <a:p>
            <a:r>
              <a:rPr lang="en-US" sz="1400" dirty="0">
                <a:latin typeface="Courier New" panose="02070309020205020404" pitchFamily="49" charset="0"/>
                <a:cs typeface="Courier New" panose="02070309020205020404" pitchFamily="49" charset="0"/>
              </a:rPr>
              <a:t>// Second, we specify a regression model using that information</a:t>
            </a:r>
          </a:p>
          <a:p>
            <a:r>
              <a:rPr lang="en-US" sz="1400" dirty="0" err="1">
                <a:latin typeface="Courier New" panose="02070309020205020404" pitchFamily="49" charset="0"/>
                <a:cs typeface="Courier New" panose="02070309020205020404" pitchFamily="49" charset="0"/>
              </a:rPr>
              <a:t>svyset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psuid</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finalwgt</a:t>
            </a:r>
            <a:r>
              <a:rPr lang="en-US" sz="1400" dirty="0">
                <a:latin typeface="Courier New" panose="02070309020205020404" pitchFamily="49" charset="0"/>
                <a:cs typeface="Courier New" panose="02070309020205020404" pitchFamily="49" charset="0"/>
              </a:rPr>
              <a:t>], strata(</a:t>
            </a:r>
            <a:r>
              <a:rPr lang="en-US" sz="1400" dirty="0" err="1">
                <a:latin typeface="Courier New" panose="02070309020205020404" pitchFamily="49" charset="0"/>
                <a:cs typeface="Courier New" panose="02070309020205020404" pitchFamily="49" charset="0"/>
              </a:rPr>
              <a:t>stratid</a:t>
            </a:r>
            <a:r>
              <a:rPr lang="en-US" sz="1400" dirty="0">
                <a:latin typeface="Courier New" panose="02070309020205020404" pitchFamily="49" charset="0"/>
                <a:cs typeface="Courier New" panose="02070309020205020404" pitchFamily="49" charset="0"/>
              </a:rPr>
              <a:t>)</a:t>
            </a:r>
          </a:p>
          <a:p>
            <a:r>
              <a:rPr lang="en-US" sz="1400" dirty="0" err="1">
                <a:latin typeface="Courier New" panose="02070309020205020404" pitchFamily="49" charset="0"/>
                <a:cs typeface="Courier New" panose="02070309020205020404" pitchFamily="49" charset="0"/>
              </a:rPr>
              <a:t>svy</a:t>
            </a:r>
            <a:r>
              <a:rPr lang="en-US" sz="1400" dirty="0">
                <a:latin typeface="Courier New" panose="02070309020205020404" pitchFamily="49" charset="0"/>
                <a:cs typeface="Courier New" panose="02070309020205020404" pitchFamily="49" charset="0"/>
              </a:rPr>
              <a:t>: regress zinc age </a:t>
            </a:r>
            <a:r>
              <a:rPr lang="en-US" sz="1400" dirty="0" err="1">
                <a:latin typeface="Courier New" panose="02070309020205020404" pitchFamily="49" charset="0"/>
                <a:cs typeface="Courier New" panose="02070309020205020404" pitchFamily="49" charset="0"/>
              </a:rPr>
              <a:t>c.age#c.age</a:t>
            </a:r>
            <a:r>
              <a:rPr lang="en-US" sz="1400" dirty="0">
                <a:latin typeface="Courier New" panose="02070309020205020404" pitchFamily="49" charset="0"/>
                <a:cs typeface="Courier New" panose="02070309020205020404" pitchFamily="49" charset="0"/>
              </a:rPr>
              <a:t> weight female black </a:t>
            </a:r>
            <a:r>
              <a:rPr lang="en-US" sz="1400" dirty="0" err="1">
                <a:latin typeface="Courier New" panose="02070309020205020404" pitchFamily="49" charset="0"/>
                <a:cs typeface="Courier New" panose="02070309020205020404" pitchFamily="49" charset="0"/>
              </a:rPr>
              <a:t>orace</a:t>
            </a:r>
            <a:r>
              <a:rPr lang="en-US" sz="1400" dirty="0">
                <a:latin typeface="Courier New" panose="02070309020205020404" pitchFamily="49" charset="0"/>
                <a:cs typeface="Courier New" panose="02070309020205020404" pitchFamily="49" charset="0"/>
              </a:rPr>
              <a:t> rural</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What would have happened if we ignored our complex survey information?</a:t>
            </a:r>
          </a:p>
          <a:p>
            <a:r>
              <a:rPr lang="en-US" sz="1400" dirty="0">
                <a:latin typeface="Courier New" panose="02070309020205020404" pitchFamily="49" charset="0"/>
                <a:cs typeface="Courier New" panose="02070309020205020404" pitchFamily="49" charset="0"/>
              </a:rPr>
              <a:t>//	Point estimates are 3% to 100% different</a:t>
            </a:r>
          </a:p>
          <a:p>
            <a:r>
              <a:rPr lang="en-US" sz="1400" dirty="0">
                <a:latin typeface="Courier New" panose="02070309020205020404" pitchFamily="49" charset="0"/>
                <a:cs typeface="Courier New" panose="02070309020205020404" pitchFamily="49" charset="0"/>
              </a:rPr>
              <a:t>//	Std errors are 30% to 110% larger for the correct model</a:t>
            </a:r>
          </a:p>
          <a:p>
            <a:r>
              <a:rPr lang="en-US" sz="1400" dirty="0">
                <a:latin typeface="Courier New" panose="02070309020205020404" pitchFamily="49" charset="0"/>
                <a:cs typeface="Courier New" panose="02070309020205020404" pitchFamily="49" charset="0"/>
              </a:rPr>
              <a:t>regress zinc age </a:t>
            </a:r>
            <a:r>
              <a:rPr lang="en-US" sz="1400" dirty="0" err="1">
                <a:latin typeface="Courier New" panose="02070309020205020404" pitchFamily="49" charset="0"/>
                <a:cs typeface="Courier New" panose="02070309020205020404" pitchFamily="49" charset="0"/>
              </a:rPr>
              <a:t>c.age#c.age</a:t>
            </a:r>
            <a:r>
              <a:rPr lang="en-US" sz="1400" dirty="0">
                <a:latin typeface="Courier New" panose="02070309020205020404" pitchFamily="49" charset="0"/>
                <a:cs typeface="Courier New" panose="02070309020205020404" pitchFamily="49" charset="0"/>
              </a:rPr>
              <a:t> weight female black </a:t>
            </a:r>
            <a:r>
              <a:rPr lang="en-US" sz="1400" dirty="0" err="1">
                <a:latin typeface="Courier New" panose="02070309020205020404" pitchFamily="49" charset="0"/>
                <a:cs typeface="Courier New" panose="02070309020205020404" pitchFamily="49" charset="0"/>
              </a:rPr>
              <a:t>orace</a:t>
            </a:r>
            <a:r>
              <a:rPr lang="en-US" sz="1400" dirty="0">
                <a:latin typeface="Courier New" panose="02070309020205020404" pitchFamily="49" charset="0"/>
                <a:cs typeface="Courier New" panose="02070309020205020404" pitchFamily="49" charset="0"/>
              </a:rPr>
              <a:t> rural</a:t>
            </a:r>
          </a:p>
        </p:txBody>
      </p:sp>
    </p:spTree>
    <p:extLst>
      <p:ext uri="{BB962C8B-B14F-4D97-AF65-F5344CB8AC3E}">
        <p14:creationId xmlns:p14="http://schemas.microsoft.com/office/powerpoint/2010/main" val="230537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4034ED-65CE-A71C-5215-976FB3F4A749}"/>
              </a:ext>
            </a:extLst>
          </p:cNvPr>
          <p:cNvSpPr txBox="1"/>
          <p:nvPr/>
        </p:nvSpPr>
        <p:spPr>
          <a:xfrm>
            <a:off x="825189" y="702527"/>
            <a:ext cx="7025268" cy="1077218"/>
          </a:xfrm>
          <a:prstGeom prst="rect">
            <a:avLst/>
          </a:prstGeom>
          <a:noFill/>
        </p:spPr>
        <p:txBody>
          <a:bodyPr wrap="square" rtlCol="0">
            <a:spAutoFit/>
          </a:bodyPr>
          <a:lstStyle/>
          <a:p>
            <a:pPr algn="ctr"/>
            <a:r>
              <a:rPr lang="en-US" sz="3200" b="1" dirty="0"/>
              <a:t>Yikes!  You’re going to talk about math, aren’t you?</a:t>
            </a:r>
          </a:p>
        </p:txBody>
      </p:sp>
      <p:sp>
        <p:nvSpPr>
          <p:cNvPr id="4" name="TextBox 3">
            <a:extLst>
              <a:ext uri="{FF2B5EF4-FFF2-40B4-BE49-F238E27FC236}">
                <a16:creationId xmlns:a16="http://schemas.microsoft.com/office/drawing/2014/main" id="{04FE922B-FA64-8A74-41DD-C87A22472EAC}"/>
              </a:ext>
            </a:extLst>
          </p:cNvPr>
          <p:cNvSpPr txBox="1"/>
          <p:nvPr/>
        </p:nvSpPr>
        <p:spPr>
          <a:xfrm>
            <a:off x="825189" y="2387696"/>
            <a:ext cx="6099717" cy="646331"/>
          </a:xfrm>
          <a:prstGeom prst="rect">
            <a:avLst/>
          </a:prstGeom>
          <a:noFill/>
        </p:spPr>
        <p:txBody>
          <a:bodyPr wrap="square" rtlCol="0">
            <a:spAutoFit/>
          </a:bodyPr>
          <a:lstStyle/>
          <a:p>
            <a:r>
              <a:rPr lang="en-US" dirty="0"/>
              <a:t>I am going to keep my presentations and explanations to a mathematical minimum.  </a:t>
            </a:r>
          </a:p>
        </p:txBody>
      </p:sp>
      <p:sp>
        <p:nvSpPr>
          <p:cNvPr id="5" name="TextBox 4">
            <a:extLst>
              <a:ext uri="{FF2B5EF4-FFF2-40B4-BE49-F238E27FC236}">
                <a16:creationId xmlns:a16="http://schemas.microsoft.com/office/drawing/2014/main" id="{EA55D8CC-5740-644C-1FF9-D3570DFA5118}"/>
              </a:ext>
            </a:extLst>
          </p:cNvPr>
          <p:cNvSpPr txBox="1"/>
          <p:nvPr/>
        </p:nvSpPr>
        <p:spPr>
          <a:xfrm>
            <a:off x="836339" y="3500808"/>
            <a:ext cx="6099717" cy="646331"/>
          </a:xfrm>
          <a:prstGeom prst="rect">
            <a:avLst/>
          </a:prstGeom>
          <a:noFill/>
        </p:spPr>
        <p:txBody>
          <a:bodyPr wrap="square" rtlCol="0">
            <a:spAutoFit/>
          </a:bodyPr>
          <a:lstStyle/>
          <a:p>
            <a:r>
              <a:rPr lang="en-US" dirty="0"/>
              <a:t>All that we will really discuss is that an average is the total sum divided by the number of observations.</a:t>
            </a:r>
          </a:p>
        </p:txBody>
      </p:sp>
    </p:spTree>
    <p:extLst>
      <p:ext uri="{BB962C8B-B14F-4D97-AF65-F5344CB8AC3E}">
        <p14:creationId xmlns:p14="http://schemas.microsoft.com/office/powerpoint/2010/main" val="153805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29F415-FC97-F506-C0D5-18D136EA0CD8}"/>
              </a:ext>
            </a:extLst>
          </p:cNvPr>
          <p:cNvSpPr txBox="1"/>
          <p:nvPr/>
        </p:nvSpPr>
        <p:spPr>
          <a:xfrm>
            <a:off x="880946" y="488861"/>
            <a:ext cx="7527074" cy="1477328"/>
          </a:xfrm>
          <a:prstGeom prst="rect">
            <a:avLst/>
          </a:prstGeom>
          <a:noFill/>
        </p:spPr>
        <p:txBody>
          <a:bodyPr wrap="square">
            <a:spAutoFit/>
          </a:bodyPr>
          <a:lstStyle/>
          <a:p>
            <a:r>
              <a:rPr lang="en-US" b="1" dirty="0"/>
              <a:t>DATA</a:t>
            </a:r>
          </a:p>
          <a:p>
            <a:r>
              <a:rPr lang="en-US" dirty="0"/>
              <a:t>I want you to imagine two different ways in which data could be stored.  There are 102 values for household income (</a:t>
            </a:r>
            <a:r>
              <a:rPr lang="en-US" sz="1400" dirty="0" err="1">
                <a:latin typeface="Courier New" panose="02070309020205020404" pitchFamily="49" charset="0"/>
                <a:cs typeface="Courier New" panose="02070309020205020404" pitchFamily="49" charset="0"/>
              </a:rPr>
              <a:t>Hhinc</a:t>
            </a:r>
            <a:r>
              <a:rPr lang="en-US" dirty="0"/>
              <a:t>).</a:t>
            </a:r>
          </a:p>
          <a:p>
            <a:endParaRPr lang="en-US" dirty="0"/>
          </a:p>
          <a:p>
            <a:r>
              <a:rPr lang="en-US" dirty="0"/>
              <a:t>Look at the following two approaches to organizing data</a:t>
            </a:r>
          </a:p>
        </p:txBody>
      </p:sp>
      <p:sp>
        <p:nvSpPr>
          <p:cNvPr id="4" name="TextBox 3">
            <a:extLst>
              <a:ext uri="{FF2B5EF4-FFF2-40B4-BE49-F238E27FC236}">
                <a16:creationId xmlns:a16="http://schemas.microsoft.com/office/drawing/2014/main" id="{E5828B0B-32F2-E9E6-6948-37378D96FCA5}"/>
              </a:ext>
            </a:extLst>
          </p:cNvPr>
          <p:cNvSpPr txBox="1"/>
          <p:nvPr/>
        </p:nvSpPr>
        <p:spPr>
          <a:xfrm>
            <a:off x="1182029" y="2297151"/>
            <a:ext cx="2319454" cy="2031325"/>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Organization 1</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Row	</a:t>
            </a:r>
            <a:r>
              <a:rPr lang="en-US" sz="1400" dirty="0" err="1">
                <a:latin typeface="Courier New" panose="02070309020205020404" pitchFamily="49" charset="0"/>
                <a:cs typeface="Courier New" panose="02070309020205020404" pitchFamily="49" charset="0"/>
              </a:rPr>
              <a:t>Hhinc</a:t>
            </a:r>
            <a:endParaRPr lang="en-US" sz="1400" dirty="0">
              <a:latin typeface="Courier New" panose="02070309020205020404" pitchFamily="49" charset="0"/>
              <a:cs typeface="Courier New" panose="02070309020205020404" pitchFamily="49" charset="0"/>
            </a:endParaRPr>
          </a:p>
          <a:p>
            <a:pPr marL="342900" indent="-342900">
              <a:buAutoNum type="arabicPlain"/>
            </a:pPr>
            <a:r>
              <a:rPr lang="en-US" sz="1400" dirty="0">
                <a:latin typeface="Courier New" panose="02070309020205020404" pitchFamily="49" charset="0"/>
                <a:cs typeface="Courier New" panose="02070309020205020404" pitchFamily="49" charset="0"/>
              </a:rPr>
              <a:t> 31000</a:t>
            </a:r>
          </a:p>
          <a:p>
            <a:pPr marL="342900" indent="-342900">
              <a:buAutoNum type="arabicPlain"/>
            </a:pPr>
            <a:r>
              <a:rPr lang="en-US" sz="1400" dirty="0">
                <a:latin typeface="Courier New" panose="02070309020205020404" pitchFamily="49" charset="0"/>
                <a:cs typeface="Courier New" panose="02070309020205020404" pitchFamily="49" charset="0"/>
              </a:rPr>
              <a:t> 31000</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100	31000</a:t>
            </a:r>
          </a:p>
          <a:p>
            <a:r>
              <a:rPr lang="en-US" sz="1400" dirty="0">
                <a:latin typeface="Courier New" panose="02070309020205020404" pitchFamily="49" charset="0"/>
                <a:cs typeface="Courier New" panose="02070309020205020404" pitchFamily="49" charset="0"/>
              </a:rPr>
              <a:t>101	200000</a:t>
            </a:r>
          </a:p>
          <a:p>
            <a:r>
              <a:rPr lang="en-US" sz="1400" dirty="0">
                <a:latin typeface="Courier New" panose="02070309020205020404" pitchFamily="49" charset="0"/>
                <a:cs typeface="Courier New" panose="02070309020205020404" pitchFamily="49" charset="0"/>
              </a:rPr>
              <a:t>102	200000	</a:t>
            </a:r>
          </a:p>
        </p:txBody>
      </p:sp>
      <p:sp>
        <p:nvSpPr>
          <p:cNvPr id="5" name="TextBox 4">
            <a:extLst>
              <a:ext uri="{FF2B5EF4-FFF2-40B4-BE49-F238E27FC236}">
                <a16:creationId xmlns:a16="http://schemas.microsoft.com/office/drawing/2014/main" id="{732B9138-2095-B82D-46A6-FCBE36333270}"/>
              </a:ext>
            </a:extLst>
          </p:cNvPr>
          <p:cNvSpPr txBox="1"/>
          <p:nvPr/>
        </p:nvSpPr>
        <p:spPr>
          <a:xfrm>
            <a:off x="4155687" y="2297151"/>
            <a:ext cx="4252333" cy="1169551"/>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Organization 2</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Row	</a:t>
            </a:r>
            <a:r>
              <a:rPr lang="en-US" sz="1400" dirty="0" err="1">
                <a:latin typeface="Courier New" panose="02070309020205020404" pitchFamily="49" charset="0"/>
                <a:cs typeface="Courier New" panose="02070309020205020404" pitchFamily="49" charset="0"/>
              </a:rPr>
              <a:t>Hhinc</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NumHousesWithHHinc</a:t>
            </a:r>
            <a:endParaRPr lang="en-US" sz="1400" dirty="0">
              <a:latin typeface="Courier New" panose="02070309020205020404" pitchFamily="49" charset="0"/>
              <a:cs typeface="Courier New" panose="02070309020205020404" pitchFamily="49" charset="0"/>
            </a:endParaRPr>
          </a:p>
          <a:p>
            <a:pPr marL="342900" indent="-342900">
              <a:buAutoNum type="arabicPlain"/>
            </a:pPr>
            <a:r>
              <a:rPr lang="en-US" sz="1400" dirty="0">
                <a:latin typeface="Courier New" panose="02070309020205020404" pitchFamily="49" charset="0"/>
                <a:cs typeface="Courier New" panose="02070309020205020404" pitchFamily="49" charset="0"/>
              </a:rPr>
              <a:t> 31000	100</a:t>
            </a:r>
          </a:p>
          <a:p>
            <a:pPr marL="342900" indent="-342900">
              <a:buAutoNum type="arabicPlain"/>
            </a:pPr>
            <a:r>
              <a:rPr lang="en-US" sz="1400" dirty="0">
                <a:latin typeface="Courier New" panose="02070309020205020404" pitchFamily="49" charset="0"/>
                <a:cs typeface="Courier New" panose="02070309020205020404" pitchFamily="49" charset="0"/>
              </a:rPr>
              <a:t> 200000	2</a:t>
            </a:r>
          </a:p>
        </p:txBody>
      </p:sp>
      <p:sp>
        <p:nvSpPr>
          <p:cNvPr id="6" name="TextBox 5">
            <a:extLst>
              <a:ext uri="{FF2B5EF4-FFF2-40B4-BE49-F238E27FC236}">
                <a16:creationId xmlns:a16="http://schemas.microsoft.com/office/drawing/2014/main" id="{48EC6C3C-B537-C983-352F-53E6A1D0FF1F}"/>
              </a:ext>
            </a:extLst>
          </p:cNvPr>
          <p:cNvSpPr txBox="1"/>
          <p:nvPr/>
        </p:nvSpPr>
        <p:spPr>
          <a:xfrm>
            <a:off x="959005" y="4659438"/>
            <a:ext cx="6969512" cy="369332"/>
          </a:xfrm>
          <a:prstGeom prst="rect">
            <a:avLst/>
          </a:prstGeom>
          <a:noFill/>
        </p:spPr>
        <p:txBody>
          <a:bodyPr wrap="square" rtlCol="0">
            <a:spAutoFit/>
          </a:bodyPr>
          <a:lstStyle/>
          <a:p>
            <a:r>
              <a:rPr lang="en-US" dirty="0"/>
              <a:t>How do you calculate the mean for each of these organizations?</a:t>
            </a:r>
          </a:p>
        </p:txBody>
      </p:sp>
    </p:spTree>
    <p:extLst>
      <p:ext uri="{BB962C8B-B14F-4D97-AF65-F5344CB8AC3E}">
        <p14:creationId xmlns:p14="http://schemas.microsoft.com/office/powerpoint/2010/main" val="27307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DDA36-7595-951B-5FB2-28D9AF0DF027}"/>
              </a:ext>
            </a:extLst>
          </p:cNvPr>
          <p:cNvSpPr txBox="1"/>
          <p:nvPr/>
        </p:nvSpPr>
        <p:spPr>
          <a:xfrm>
            <a:off x="959005" y="724829"/>
            <a:ext cx="6969512" cy="646331"/>
          </a:xfrm>
          <a:prstGeom prst="rect">
            <a:avLst/>
          </a:prstGeom>
          <a:noFill/>
        </p:spPr>
        <p:txBody>
          <a:bodyPr wrap="square" rtlCol="0">
            <a:spAutoFit/>
          </a:bodyPr>
          <a:lstStyle/>
          <a:p>
            <a:r>
              <a:rPr lang="en-US" dirty="0"/>
              <a:t>For the first organization, we could just add up all 102 values of the </a:t>
            </a:r>
            <a:r>
              <a:rPr lang="en-US" sz="1400" dirty="0" err="1">
                <a:latin typeface="Courier New" panose="02070309020205020404" pitchFamily="49" charset="0"/>
                <a:cs typeface="Courier New" panose="02070309020205020404" pitchFamily="49" charset="0"/>
              </a:rPr>
              <a:t>hhinc</a:t>
            </a:r>
            <a:r>
              <a:rPr lang="en-US" dirty="0"/>
              <a:t> variable and then divide by 102.</a:t>
            </a:r>
          </a:p>
        </p:txBody>
      </p:sp>
      <p:sp>
        <p:nvSpPr>
          <p:cNvPr id="3" name="TextBox 2">
            <a:extLst>
              <a:ext uri="{FF2B5EF4-FFF2-40B4-BE49-F238E27FC236}">
                <a16:creationId xmlns:a16="http://schemas.microsoft.com/office/drawing/2014/main" id="{2D0481E2-4CB7-7C55-CF36-83D94BC4F6E8}"/>
              </a:ext>
            </a:extLst>
          </p:cNvPr>
          <p:cNvSpPr txBox="1"/>
          <p:nvPr/>
        </p:nvSpPr>
        <p:spPr>
          <a:xfrm>
            <a:off x="3066584" y="1849981"/>
            <a:ext cx="2319454" cy="2031325"/>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Organization 1</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Row	</a:t>
            </a:r>
            <a:r>
              <a:rPr lang="en-US" sz="1400" dirty="0" err="1">
                <a:latin typeface="Courier New" panose="02070309020205020404" pitchFamily="49" charset="0"/>
                <a:cs typeface="Courier New" panose="02070309020205020404" pitchFamily="49" charset="0"/>
              </a:rPr>
              <a:t>Hhinc</a:t>
            </a:r>
            <a:endParaRPr lang="en-US" sz="1400" dirty="0">
              <a:latin typeface="Courier New" panose="02070309020205020404" pitchFamily="49" charset="0"/>
              <a:cs typeface="Courier New" panose="02070309020205020404" pitchFamily="49" charset="0"/>
            </a:endParaRPr>
          </a:p>
          <a:p>
            <a:pPr marL="342900" indent="-342900">
              <a:buAutoNum type="arabicPlain"/>
            </a:pPr>
            <a:r>
              <a:rPr lang="en-US" sz="1400" dirty="0">
                <a:latin typeface="Courier New" panose="02070309020205020404" pitchFamily="49" charset="0"/>
                <a:cs typeface="Courier New" panose="02070309020205020404" pitchFamily="49" charset="0"/>
              </a:rPr>
              <a:t> 31000</a:t>
            </a:r>
          </a:p>
          <a:p>
            <a:pPr marL="342900" indent="-342900">
              <a:buAutoNum type="arabicPlain"/>
            </a:pPr>
            <a:r>
              <a:rPr lang="en-US" sz="1400" dirty="0">
                <a:latin typeface="Courier New" panose="02070309020205020404" pitchFamily="49" charset="0"/>
                <a:cs typeface="Courier New" panose="02070309020205020404" pitchFamily="49" charset="0"/>
              </a:rPr>
              <a:t> 31000</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100	31000</a:t>
            </a:r>
          </a:p>
          <a:p>
            <a:r>
              <a:rPr lang="en-US" sz="1400" dirty="0">
                <a:latin typeface="Courier New" panose="02070309020205020404" pitchFamily="49" charset="0"/>
                <a:cs typeface="Courier New" panose="02070309020205020404" pitchFamily="49" charset="0"/>
              </a:rPr>
              <a:t>101	200000</a:t>
            </a:r>
          </a:p>
          <a:p>
            <a:r>
              <a:rPr lang="en-US" sz="1400" dirty="0">
                <a:latin typeface="Courier New" panose="02070309020205020404" pitchFamily="49" charset="0"/>
                <a:cs typeface="Courier New" panose="02070309020205020404" pitchFamily="49" charset="0"/>
              </a:rPr>
              <a:t>102	200000	</a:t>
            </a:r>
          </a:p>
        </p:txBody>
      </p:sp>
      <p:sp>
        <p:nvSpPr>
          <p:cNvPr id="4" name="TextBox 3">
            <a:extLst>
              <a:ext uri="{FF2B5EF4-FFF2-40B4-BE49-F238E27FC236}">
                <a16:creationId xmlns:a16="http://schemas.microsoft.com/office/drawing/2014/main" id="{9738230A-F91F-D95C-94F8-C75ECCF74765}"/>
              </a:ext>
            </a:extLst>
          </p:cNvPr>
          <p:cNvSpPr txBox="1"/>
          <p:nvPr/>
        </p:nvSpPr>
        <p:spPr>
          <a:xfrm>
            <a:off x="1427356" y="4148254"/>
            <a:ext cx="6646127" cy="646331"/>
          </a:xfrm>
          <a:prstGeom prst="rect">
            <a:avLst/>
          </a:prstGeom>
          <a:noFill/>
        </p:spPr>
        <p:txBody>
          <a:bodyPr wrap="square" rtlCol="0">
            <a:spAutoFit/>
          </a:bodyPr>
          <a:lstStyle/>
          <a:p>
            <a:r>
              <a:rPr lang="en-US" dirty="0"/>
              <a:t>Total = 31,000+31,000+31,000+ … + 31,000 + 200,000 + 200,000</a:t>
            </a:r>
          </a:p>
          <a:p>
            <a:r>
              <a:rPr lang="en-US" dirty="0"/>
              <a:t>	= 3,500,000</a:t>
            </a:r>
          </a:p>
        </p:txBody>
      </p:sp>
      <p:sp>
        <p:nvSpPr>
          <p:cNvPr id="5" name="TextBox 4">
            <a:extLst>
              <a:ext uri="{FF2B5EF4-FFF2-40B4-BE49-F238E27FC236}">
                <a16:creationId xmlns:a16="http://schemas.microsoft.com/office/drawing/2014/main" id="{9B352E98-6247-8800-0C46-267EDF37EAAF}"/>
              </a:ext>
            </a:extLst>
          </p:cNvPr>
          <p:cNvSpPr txBox="1"/>
          <p:nvPr/>
        </p:nvSpPr>
        <p:spPr>
          <a:xfrm>
            <a:off x="1427356" y="4962293"/>
            <a:ext cx="6501161" cy="369332"/>
          </a:xfrm>
          <a:prstGeom prst="rect">
            <a:avLst/>
          </a:prstGeom>
          <a:noFill/>
        </p:spPr>
        <p:txBody>
          <a:bodyPr wrap="square" rtlCol="0">
            <a:spAutoFit/>
          </a:bodyPr>
          <a:lstStyle/>
          <a:p>
            <a:r>
              <a:rPr lang="en-US" dirty="0"/>
              <a:t>Average = 3,500,000 / 102 = 34,313.725</a:t>
            </a:r>
          </a:p>
        </p:txBody>
      </p:sp>
    </p:spTree>
    <p:extLst>
      <p:ext uri="{BB962C8B-B14F-4D97-AF65-F5344CB8AC3E}">
        <p14:creationId xmlns:p14="http://schemas.microsoft.com/office/powerpoint/2010/main" val="53759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DDA36-7595-951B-5FB2-28D9AF0DF027}"/>
              </a:ext>
            </a:extLst>
          </p:cNvPr>
          <p:cNvSpPr txBox="1"/>
          <p:nvPr/>
        </p:nvSpPr>
        <p:spPr>
          <a:xfrm>
            <a:off x="959005" y="724829"/>
            <a:ext cx="6969512" cy="646331"/>
          </a:xfrm>
          <a:prstGeom prst="rect">
            <a:avLst/>
          </a:prstGeom>
          <a:noFill/>
        </p:spPr>
        <p:txBody>
          <a:bodyPr wrap="square" rtlCol="0">
            <a:spAutoFit/>
          </a:bodyPr>
          <a:lstStyle/>
          <a:p>
            <a:r>
              <a:rPr lang="en-US" dirty="0"/>
              <a:t>For the second organization, we could just add up all 2 values of the </a:t>
            </a:r>
            <a:r>
              <a:rPr lang="en-US" sz="1400" dirty="0" err="1">
                <a:latin typeface="Courier New" panose="02070309020205020404" pitchFamily="49" charset="0"/>
                <a:cs typeface="Courier New" panose="02070309020205020404" pitchFamily="49" charset="0"/>
              </a:rPr>
              <a:t>hhinc</a:t>
            </a:r>
            <a:r>
              <a:rPr lang="en-US" dirty="0"/>
              <a:t> variable and then divide by 2.</a:t>
            </a:r>
          </a:p>
        </p:txBody>
      </p:sp>
      <p:sp>
        <p:nvSpPr>
          <p:cNvPr id="4" name="TextBox 3">
            <a:extLst>
              <a:ext uri="{FF2B5EF4-FFF2-40B4-BE49-F238E27FC236}">
                <a16:creationId xmlns:a16="http://schemas.microsoft.com/office/drawing/2014/main" id="{9738230A-F91F-D95C-94F8-C75ECCF74765}"/>
              </a:ext>
            </a:extLst>
          </p:cNvPr>
          <p:cNvSpPr txBox="1"/>
          <p:nvPr/>
        </p:nvSpPr>
        <p:spPr>
          <a:xfrm>
            <a:off x="1354872" y="3105834"/>
            <a:ext cx="6646127" cy="646331"/>
          </a:xfrm>
          <a:prstGeom prst="rect">
            <a:avLst/>
          </a:prstGeom>
          <a:noFill/>
        </p:spPr>
        <p:txBody>
          <a:bodyPr wrap="square" rtlCol="0">
            <a:spAutoFit/>
          </a:bodyPr>
          <a:lstStyle/>
          <a:p>
            <a:r>
              <a:rPr lang="en-US" dirty="0"/>
              <a:t>Total = 31,000 + 200,000</a:t>
            </a:r>
          </a:p>
          <a:p>
            <a:r>
              <a:rPr lang="en-US" dirty="0"/>
              <a:t>	= 231,000</a:t>
            </a:r>
          </a:p>
        </p:txBody>
      </p:sp>
      <p:sp>
        <p:nvSpPr>
          <p:cNvPr id="5" name="TextBox 4">
            <a:extLst>
              <a:ext uri="{FF2B5EF4-FFF2-40B4-BE49-F238E27FC236}">
                <a16:creationId xmlns:a16="http://schemas.microsoft.com/office/drawing/2014/main" id="{9B352E98-6247-8800-0C46-267EDF37EAAF}"/>
              </a:ext>
            </a:extLst>
          </p:cNvPr>
          <p:cNvSpPr txBox="1"/>
          <p:nvPr/>
        </p:nvSpPr>
        <p:spPr>
          <a:xfrm>
            <a:off x="1354872" y="4014440"/>
            <a:ext cx="6501161" cy="369332"/>
          </a:xfrm>
          <a:prstGeom prst="rect">
            <a:avLst/>
          </a:prstGeom>
          <a:noFill/>
        </p:spPr>
        <p:txBody>
          <a:bodyPr wrap="square" rtlCol="0">
            <a:spAutoFit/>
          </a:bodyPr>
          <a:lstStyle/>
          <a:p>
            <a:r>
              <a:rPr lang="en-US" dirty="0"/>
              <a:t>Average = 231,000 / 2 = 115,500.00</a:t>
            </a:r>
          </a:p>
        </p:txBody>
      </p:sp>
      <p:sp>
        <p:nvSpPr>
          <p:cNvPr id="6" name="TextBox 5">
            <a:extLst>
              <a:ext uri="{FF2B5EF4-FFF2-40B4-BE49-F238E27FC236}">
                <a16:creationId xmlns:a16="http://schemas.microsoft.com/office/drawing/2014/main" id="{D079AF30-08C8-4EB4-9106-0F4C6D3E0459}"/>
              </a:ext>
            </a:extLst>
          </p:cNvPr>
          <p:cNvSpPr txBox="1"/>
          <p:nvPr/>
        </p:nvSpPr>
        <p:spPr>
          <a:xfrm>
            <a:off x="2317594" y="1773044"/>
            <a:ext cx="4252333" cy="1169551"/>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Organization 2</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Row	</a:t>
            </a:r>
            <a:r>
              <a:rPr lang="en-US" sz="1400" dirty="0" err="1">
                <a:latin typeface="Courier New" panose="02070309020205020404" pitchFamily="49" charset="0"/>
                <a:cs typeface="Courier New" panose="02070309020205020404" pitchFamily="49" charset="0"/>
              </a:rPr>
              <a:t>Hhinc</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NumHousesWithHHinc</a:t>
            </a:r>
            <a:endParaRPr lang="en-US" sz="1400" dirty="0">
              <a:latin typeface="Courier New" panose="02070309020205020404" pitchFamily="49" charset="0"/>
              <a:cs typeface="Courier New" panose="02070309020205020404" pitchFamily="49" charset="0"/>
            </a:endParaRPr>
          </a:p>
          <a:p>
            <a:pPr marL="342900" indent="-342900">
              <a:buAutoNum type="arabicPlain"/>
            </a:pPr>
            <a:r>
              <a:rPr lang="en-US" sz="1400" dirty="0">
                <a:latin typeface="Courier New" panose="02070309020205020404" pitchFamily="49" charset="0"/>
                <a:cs typeface="Courier New" panose="02070309020205020404" pitchFamily="49" charset="0"/>
              </a:rPr>
              <a:t> 31000	100</a:t>
            </a:r>
          </a:p>
          <a:p>
            <a:pPr marL="342900" indent="-342900">
              <a:buAutoNum type="arabicPlain"/>
            </a:pPr>
            <a:r>
              <a:rPr lang="en-US" sz="1400" dirty="0">
                <a:latin typeface="Courier New" panose="02070309020205020404" pitchFamily="49" charset="0"/>
                <a:cs typeface="Courier New" panose="02070309020205020404" pitchFamily="49" charset="0"/>
              </a:rPr>
              <a:t> 200000	2</a:t>
            </a:r>
          </a:p>
        </p:txBody>
      </p:sp>
    </p:spTree>
    <p:extLst>
      <p:ext uri="{BB962C8B-B14F-4D97-AF65-F5344CB8AC3E}">
        <p14:creationId xmlns:p14="http://schemas.microsoft.com/office/powerpoint/2010/main" val="323726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DDA36-7595-951B-5FB2-28D9AF0DF027}"/>
              </a:ext>
            </a:extLst>
          </p:cNvPr>
          <p:cNvSpPr txBox="1"/>
          <p:nvPr/>
        </p:nvSpPr>
        <p:spPr>
          <a:xfrm>
            <a:off x="959005" y="724829"/>
            <a:ext cx="6969512" cy="646331"/>
          </a:xfrm>
          <a:prstGeom prst="rect">
            <a:avLst/>
          </a:prstGeom>
          <a:noFill/>
        </p:spPr>
        <p:txBody>
          <a:bodyPr wrap="square" rtlCol="0">
            <a:spAutoFit/>
          </a:bodyPr>
          <a:lstStyle/>
          <a:p>
            <a:r>
              <a:rPr lang="en-US" dirty="0"/>
              <a:t>Let’s calculate the average a bit more carefully using that second organization.</a:t>
            </a:r>
          </a:p>
        </p:txBody>
      </p:sp>
      <p:sp>
        <p:nvSpPr>
          <p:cNvPr id="4" name="TextBox 3">
            <a:extLst>
              <a:ext uri="{FF2B5EF4-FFF2-40B4-BE49-F238E27FC236}">
                <a16:creationId xmlns:a16="http://schemas.microsoft.com/office/drawing/2014/main" id="{9738230A-F91F-D95C-94F8-C75ECCF74765}"/>
              </a:ext>
            </a:extLst>
          </p:cNvPr>
          <p:cNvSpPr txBox="1"/>
          <p:nvPr/>
        </p:nvSpPr>
        <p:spPr>
          <a:xfrm>
            <a:off x="1354872" y="3105834"/>
            <a:ext cx="6646127" cy="923330"/>
          </a:xfrm>
          <a:prstGeom prst="rect">
            <a:avLst/>
          </a:prstGeom>
          <a:noFill/>
        </p:spPr>
        <p:txBody>
          <a:bodyPr wrap="square" rtlCol="0">
            <a:spAutoFit/>
          </a:bodyPr>
          <a:lstStyle/>
          <a:p>
            <a:r>
              <a:rPr lang="en-US" dirty="0"/>
              <a:t>Total = (31,000*100) + (200,000*2)</a:t>
            </a:r>
          </a:p>
          <a:p>
            <a:r>
              <a:rPr lang="en-US" dirty="0"/>
              <a:t>	= 3,100,000 + 400,000</a:t>
            </a:r>
          </a:p>
          <a:p>
            <a:r>
              <a:rPr lang="en-US" dirty="0"/>
              <a:t>	= 3,500,000</a:t>
            </a:r>
          </a:p>
        </p:txBody>
      </p:sp>
      <p:sp>
        <p:nvSpPr>
          <p:cNvPr id="6" name="TextBox 5">
            <a:extLst>
              <a:ext uri="{FF2B5EF4-FFF2-40B4-BE49-F238E27FC236}">
                <a16:creationId xmlns:a16="http://schemas.microsoft.com/office/drawing/2014/main" id="{D079AF30-08C8-4EB4-9106-0F4C6D3E0459}"/>
              </a:ext>
            </a:extLst>
          </p:cNvPr>
          <p:cNvSpPr txBox="1"/>
          <p:nvPr/>
        </p:nvSpPr>
        <p:spPr>
          <a:xfrm>
            <a:off x="2317594" y="1773044"/>
            <a:ext cx="4252333" cy="1169551"/>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Organization 2</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Row	</a:t>
            </a:r>
            <a:r>
              <a:rPr lang="en-US" sz="1400" dirty="0" err="1">
                <a:latin typeface="Courier New" panose="02070309020205020404" pitchFamily="49" charset="0"/>
                <a:cs typeface="Courier New" panose="02070309020205020404" pitchFamily="49" charset="0"/>
              </a:rPr>
              <a:t>Hhinc</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NumHousesWithHHinc</a:t>
            </a:r>
            <a:endParaRPr lang="en-US" sz="1400" dirty="0">
              <a:latin typeface="Courier New" panose="02070309020205020404" pitchFamily="49" charset="0"/>
              <a:cs typeface="Courier New" panose="02070309020205020404" pitchFamily="49" charset="0"/>
            </a:endParaRPr>
          </a:p>
          <a:p>
            <a:pPr marL="342900" indent="-342900">
              <a:buAutoNum type="arabicPlain"/>
            </a:pPr>
            <a:r>
              <a:rPr lang="en-US" sz="1400" dirty="0">
                <a:latin typeface="Courier New" panose="02070309020205020404" pitchFamily="49" charset="0"/>
                <a:cs typeface="Courier New" panose="02070309020205020404" pitchFamily="49" charset="0"/>
              </a:rPr>
              <a:t> 31000	100</a:t>
            </a:r>
          </a:p>
          <a:p>
            <a:pPr marL="342900" indent="-342900">
              <a:buAutoNum type="arabicPlain"/>
            </a:pPr>
            <a:r>
              <a:rPr lang="en-US" sz="1400" dirty="0">
                <a:latin typeface="Courier New" panose="02070309020205020404" pitchFamily="49" charset="0"/>
                <a:cs typeface="Courier New" panose="02070309020205020404" pitchFamily="49" charset="0"/>
              </a:rPr>
              <a:t> 200000	2</a:t>
            </a:r>
          </a:p>
        </p:txBody>
      </p:sp>
      <p:sp>
        <p:nvSpPr>
          <p:cNvPr id="7" name="TextBox 6">
            <a:extLst>
              <a:ext uri="{FF2B5EF4-FFF2-40B4-BE49-F238E27FC236}">
                <a16:creationId xmlns:a16="http://schemas.microsoft.com/office/drawing/2014/main" id="{8CD6CBBC-D802-BBBE-91B1-5AB682C72F19}"/>
              </a:ext>
            </a:extLst>
          </p:cNvPr>
          <p:cNvSpPr txBox="1"/>
          <p:nvPr/>
        </p:nvSpPr>
        <p:spPr>
          <a:xfrm>
            <a:off x="1354872" y="5118425"/>
            <a:ext cx="6501161" cy="369332"/>
          </a:xfrm>
          <a:prstGeom prst="rect">
            <a:avLst/>
          </a:prstGeom>
          <a:noFill/>
        </p:spPr>
        <p:txBody>
          <a:bodyPr wrap="square" rtlCol="0">
            <a:spAutoFit/>
          </a:bodyPr>
          <a:lstStyle/>
          <a:p>
            <a:r>
              <a:rPr lang="en-US" dirty="0"/>
              <a:t>Average = 3,500,000 / 102 = 34,313.725</a:t>
            </a:r>
          </a:p>
        </p:txBody>
      </p:sp>
      <p:sp>
        <p:nvSpPr>
          <p:cNvPr id="3" name="TextBox 2">
            <a:extLst>
              <a:ext uri="{FF2B5EF4-FFF2-40B4-BE49-F238E27FC236}">
                <a16:creationId xmlns:a16="http://schemas.microsoft.com/office/drawing/2014/main" id="{2424F60A-FAF2-3395-2021-E94F2B344A06}"/>
              </a:ext>
            </a:extLst>
          </p:cNvPr>
          <p:cNvSpPr txBox="1"/>
          <p:nvPr/>
        </p:nvSpPr>
        <p:spPr>
          <a:xfrm>
            <a:off x="1354872" y="4303916"/>
            <a:ext cx="4666787" cy="369332"/>
          </a:xfrm>
          <a:prstGeom prst="rect">
            <a:avLst/>
          </a:prstGeom>
          <a:noFill/>
        </p:spPr>
        <p:txBody>
          <a:bodyPr wrap="square" rtlCol="0">
            <a:spAutoFit/>
          </a:bodyPr>
          <a:lstStyle/>
          <a:p>
            <a:r>
              <a:rPr lang="en-US" dirty="0"/>
              <a:t>Number of observations = 100 + 2 = 102</a:t>
            </a:r>
          </a:p>
        </p:txBody>
      </p:sp>
    </p:spTree>
    <p:extLst>
      <p:ext uri="{BB962C8B-B14F-4D97-AF65-F5344CB8AC3E}">
        <p14:creationId xmlns:p14="http://schemas.microsoft.com/office/powerpoint/2010/main" val="70668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DDA36-7595-951B-5FB2-28D9AF0DF027}"/>
              </a:ext>
            </a:extLst>
          </p:cNvPr>
          <p:cNvSpPr txBox="1"/>
          <p:nvPr/>
        </p:nvSpPr>
        <p:spPr>
          <a:xfrm>
            <a:off x="959005" y="724829"/>
            <a:ext cx="6969512" cy="369332"/>
          </a:xfrm>
          <a:prstGeom prst="rect">
            <a:avLst/>
          </a:prstGeom>
          <a:noFill/>
        </p:spPr>
        <p:txBody>
          <a:bodyPr wrap="square" rtlCol="0">
            <a:spAutoFit/>
          </a:bodyPr>
          <a:lstStyle/>
          <a:p>
            <a:r>
              <a:rPr lang="en-US" dirty="0"/>
              <a:t>So, let’s notice that the usual mathematical formula for the average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4F5A09-046D-DE20-62E4-2F38BF6A915B}"/>
                  </a:ext>
                </a:extLst>
              </p:cNvPr>
              <p:cNvSpPr txBox="1"/>
              <p:nvPr/>
            </p:nvSpPr>
            <p:spPr>
              <a:xfrm>
                <a:off x="1137424" y="1438507"/>
                <a:ext cx="5865542" cy="6354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num>
                        <m:den>
                          <m:r>
                            <a:rPr lang="en-US" b="0" i="1" smtClean="0">
                              <a:latin typeface="Cambria Math" panose="02040503050406030204" pitchFamily="18" charset="0"/>
                            </a:rPr>
                            <m:t>𝑛</m:t>
                          </m:r>
                        </m:den>
                      </m:f>
                    </m:oMath>
                  </m:oMathPara>
                </a14:m>
                <a:endParaRPr lang="en-US" dirty="0"/>
              </a:p>
            </p:txBody>
          </p:sp>
        </mc:Choice>
        <mc:Fallback xmlns="">
          <p:sp>
            <p:nvSpPr>
              <p:cNvPr id="8" name="TextBox 7">
                <a:extLst>
                  <a:ext uri="{FF2B5EF4-FFF2-40B4-BE49-F238E27FC236}">
                    <a16:creationId xmlns:a16="http://schemas.microsoft.com/office/drawing/2014/main" id="{B04F5A09-046D-DE20-62E4-2F38BF6A915B}"/>
                  </a:ext>
                </a:extLst>
              </p:cNvPr>
              <p:cNvSpPr txBox="1">
                <a:spLocks noRot="1" noChangeAspect="1" noMove="1" noResize="1" noEditPoints="1" noAdjustHandles="1" noChangeArrowheads="1" noChangeShapeType="1" noTextEdit="1"/>
              </p:cNvSpPr>
              <p:nvPr/>
            </p:nvSpPr>
            <p:spPr>
              <a:xfrm>
                <a:off x="1137424" y="1438507"/>
                <a:ext cx="5865542" cy="635495"/>
              </a:xfrm>
              <a:prstGeom prst="rect">
                <a:avLst/>
              </a:prstGeom>
              <a:blipFill>
                <a:blip r:embed="rId2"/>
                <a:stretch>
                  <a:fillRect t="-66667" b="-5490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94824CB-5A1F-7064-7D84-7AE7D843DE99}"/>
              </a:ext>
            </a:extLst>
          </p:cNvPr>
          <p:cNvSpPr txBox="1"/>
          <p:nvPr/>
        </p:nvSpPr>
        <p:spPr>
          <a:xfrm>
            <a:off x="959005" y="2951356"/>
            <a:ext cx="6969512" cy="369332"/>
          </a:xfrm>
          <a:prstGeom prst="rect">
            <a:avLst/>
          </a:prstGeom>
          <a:noFill/>
        </p:spPr>
        <p:txBody>
          <a:bodyPr wrap="square" rtlCol="0">
            <a:spAutoFit/>
          </a:bodyPr>
          <a:lstStyle/>
          <a:p>
            <a:r>
              <a:rPr lang="en-US" dirty="0"/>
              <a:t>can be written </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4483FA9-F336-A0C4-E0FD-6AC43DBEF009}"/>
                  </a:ext>
                </a:extLst>
              </p:cNvPr>
              <p:cNvSpPr txBox="1"/>
              <p:nvPr/>
            </p:nvSpPr>
            <p:spPr>
              <a:xfrm>
                <a:off x="1137424" y="3984971"/>
                <a:ext cx="5865542" cy="6999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𝑖</m:t>
                              </m:r>
                            </m:sub>
                          </m:sSub>
                        </m:num>
                        <m:den>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𝑖</m:t>
                                  </m:r>
                                </m:sub>
                              </m:sSub>
                            </m:e>
                          </m:nary>
                        </m:den>
                      </m:f>
                    </m:oMath>
                  </m:oMathPara>
                </a14:m>
                <a:endParaRPr lang="en-US" dirty="0"/>
              </a:p>
            </p:txBody>
          </p:sp>
        </mc:Choice>
        <mc:Fallback xmlns="">
          <p:sp>
            <p:nvSpPr>
              <p:cNvPr id="10" name="TextBox 9">
                <a:extLst>
                  <a:ext uri="{FF2B5EF4-FFF2-40B4-BE49-F238E27FC236}">
                    <a16:creationId xmlns:a16="http://schemas.microsoft.com/office/drawing/2014/main" id="{F4483FA9-F336-A0C4-E0FD-6AC43DBEF009}"/>
                  </a:ext>
                </a:extLst>
              </p:cNvPr>
              <p:cNvSpPr txBox="1">
                <a:spLocks noRot="1" noChangeAspect="1" noMove="1" noResize="1" noEditPoints="1" noAdjustHandles="1" noChangeArrowheads="1" noChangeShapeType="1" noTextEdit="1"/>
              </p:cNvSpPr>
              <p:nvPr/>
            </p:nvSpPr>
            <p:spPr>
              <a:xfrm>
                <a:off x="1137424" y="3984971"/>
                <a:ext cx="5865542" cy="699935"/>
              </a:xfrm>
              <a:prstGeom prst="rect">
                <a:avLst/>
              </a:prstGeom>
              <a:blipFill>
                <a:blip r:embed="rId3"/>
                <a:stretch>
                  <a:fillRect t="-59649" b="-85965"/>
                </a:stretch>
              </a:blipFill>
            </p:spPr>
            <p:txBody>
              <a:bodyPr/>
              <a:lstStyle/>
              <a:p>
                <a:r>
                  <a:rPr lang="en-US">
                    <a:noFill/>
                  </a:rPr>
                  <a:t> </a:t>
                </a:r>
              </a:p>
            </p:txBody>
          </p:sp>
        </mc:Fallback>
      </mc:AlternateContent>
    </p:spTree>
    <p:extLst>
      <p:ext uri="{BB962C8B-B14F-4D97-AF65-F5344CB8AC3E}">
        <p14:creationId xmlns:p14="http://schemas.microsoft.com/office/powerpoint/2010/main" val="2236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4483FA9-F336-A0C4-E0FD-6AC43DBEF009}"/>
                  </a:ext>
                </a:extLst>
              </p:cNvPr>
              <p:cNvSpPr txBox="1"/>
              <p:nvPr/>
            </p:nvSpPr>
            <p:spPr>
              <a:xfrm>
                <a:off x="1103970" y="661908"/>
                <a:ext cx="5865542" cy="6999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𝑖</m:t>
                              </m:r>
                            </m:sub>
                          </m:sSub>
                        </m:num>
                        <m:den>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𝑖</m:t>
                                  </m:r>
                                </m:sub>
                              </m:sSub>
                            </m:e>
                          </m:nary>
                        </m:den>
                      </m:f>
                    </m:oMath>
                  </m:oMathPara>
                </a14:m>
                <a:endParaRPr lang="en-US" dirty="0"/>
              </a:p>
            </p:txBody>
          </p:sp>
        </mc:Choice>
        <mc:Fallback xmlns="">
          <p:sp>
            <p:nvSpPr>
              <p:cNvPr id="10" name="TextBox 9">
                <a:extLst>
                  <a:ext uri="{FF2B5EF4-FFF2-40B4-BE49-F238E27FC236}">
                    <a16:creationId xmlns:a16="http://schemas.microsoft.com/office/drawing/2014/main" id="{F4483FA9-F336-A0C4-E0FD-6AC43DBEF009}"/>
                  </a:ext>
                </a:extLst>
              </p:cNvPr>
              <p:cNvSpPr txBox="1">
                <a:spLocks noRot="1" noChangeAspect="1" noMove="1" noResize="1" noEditPoints="1" noAdjustHandles="1" noChangeArrowheads="1" noChangeShapeType="1" noTextEdit="1"/>
              </p:cNvSpPr>
              <p:nvPr/>
            </p:nvSpPr>
            <p:spPr>
              <a:xfrm>
                <a:off x="1103970" y="661908"/>
                <a:ext cx="5865542" cy="699935"/>
              </a:xfrm>
              <a:prstGeom prst="rect">
                <a:avLst/>
              </a:prstGeom>
              <a:blipFill>
                <a:blip r:embed="rId2"/>
                <a:stretch>
                  <a:fillRect t="-60714" b="-875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C9752D4-A7A6-F9A9-F09E-8F5E34D3713F}"/>
              </a:ext>
            </a:extLst>
          </p:cNvPr>
          <p:cNvSpPr txBox="1"/>
          <p:nvPr/>
        </p:nvSpPr>
        <p:spPr>
          <a:xfrm>
            <a:off x="4726257" y="1694986"/>
            <a:ext cx="4252333" cy="1169551"/>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Organization 2</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Row	</a:t>
            </a:r>
            <a:r>
              <a:rPr lang="en-US" sz="1400" dirty="0" err="1">
                <a:latin typeface="Courier New" panose="02070309020205020404" pitchFamily="49" charset="0"/>
                <a:cs typeface="Courier New" panose="02070309020205020404" pitchFamily="49" charset="0"/>
              </a:rPr>
              <a:t>Hhinc</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NumHousesWithHHinc</a:t>
            </a:r>
            <a:endParaRPr lang="en-US" sz="1400" dirty="0">
              <a:latin typeface="Courier New" panose="02070309020205020404" pitchFamily="49" charset="0"/>
              <a:cs typeface="Courier New" panose="02070309020205020404" pitchFamily="49" charset="0"/>
            </a:endParaRPr>
          </a:p>
          <a:p>
            <a:pPr marL="342900" indent="-342900">
              <a:buAutoNum type="arabicPlain"/>
            </a:pPr>
            <a:r>
              <a:rPr lang="en-US" sz="1400" dirty="0">
                <a:latin typeface="Courier New" panose="02070309020205020404" pitchFamily="49" charset="0"/>
                <a:cs typeface="Courier New" panose="02070309020205020404" pitchFamily="49" charset="0"/>
              </a:rPr>
              <a:t> 31000	100</a:t>
            </a:r>
          </a:p>
          <a:p>
            <a:pPr marL="342900" indent="-342900">
              <a:buAutoNum type="arabicPlain"/>
            </a:pPr>
            <a:r>
              <a:rPr lang="en-US" sz="1400" dirty="0">
                <a:latin typeface="Courier New" panose="02070309020205020404" pitchFamily="49" charset="0"/>
                <a:cs typeface="Courier New" panose="02070309020205020404" pitchFamily="49" charset="0"/>
              </a:rPr>
              <a:t> 200000	2</a:t>
            </a:r>
          </a:p>
        </p:txBody>
      </p:sp>
      <p:sp>
        <p:nvSpPr>
          <p:cNvPr id="7" name="TextBox 6">
            <a:extLst>
              <a:ext uri="{FF2B5EF4-FFF2-40B4-BE49-F238E27FC236}">
                <a16:creationId xmlns:a16="http://schemas.microsoft.com/office/drawing/2014/main" id="{5A30B0F8-32CF-90BE-3173-DE8D005705CD}"/>
              </a:ext>
            </a:extLst>
          </p:cNvPr>
          <p:cNvSpPr txBox="1"/>
          <p:nvPr/>
        </p:nvSpPr>
        <p:spPr>
          <a:xfrm>
            <a:off x="1103970" y="1694986"/>
            <a:ext cx="2319454" cy="2031325"/>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Organization 1</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Row	</a:t>
            </a:r>
            <a:r>
              <a:rPr lang="en-US" sz="1400" dirty="0" err="1">
                <a:latin typeface="Courier New" panose="02070309020205020404" pitchFamily="49" charset="0"/>
                <a:cs typeface="Courier New" panose="02070309020205020404" pitchFamily="49" charset="0"/>
              </a:rPr>
              <a:t>Hhinc</a:t>
            </a:r>
            <a:endParaRPr lang="en-US" sz="1400" dirty="0">
              <a:latin typeface="Courier New" panose="02070309020205020404" pitchFamily="49" charset="0"/>
              <a:cs typeface="Courier New" panose="02070309020205020404" pitchFamily="49" charset="0"/>
            </a:endParaRPr>
          </a:p>
          <a:p>
            <a:pPr marL="342900" indent="-342900">
              <a:buAutoNum type="arabicPlain"/>
            </a:pPr>
            <a:r>
              <a:rPr lang="en-US" sz="1400" dirty="0">
                <a:latin typeface="Courier New" panose="02070309020205020404" pitchFamily="49" charset="0"/>
                <a:cs typeface="Courier New" panose="02070309020205020404" pitchFamily="49" charset="0"/>
              </a:rPr>
              <a:t> 31000</a:t>
            </a:r>
          </a:p>
          <a:p>
            <a:pPr marL="342900" indent="-342900">
              <a:buAutoNum type="arabicPlain"/>
            </a:pPr>
            <a:r>
              <a:rPr lang="en-US" sz="1400" dirty="0">
                <a:latin typeface="Courier New" panose="02070309020205020404" pitchFamily="49" charset="0"/>
                <a:cs typeface="Courier New" panose="02070309020205020404" pitchFamily="49" charset="0"/>
              </a:rPr>
              <a:t> 31000</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100	31000</a:t>
            </a:r>
          </a:p>
          <a:p>
            <a:r>
              <a:rPr lang="en-US" sz="1400" dirty="0">
                <a:latin typeface="Courier New" panose="02070309020205020404" pitchFamily="49" charset="0"/>
                <a:cs typeface="Courier New" panose="02070309020205020404" pitchFamily="49" charset="0"/>
              </a:rPr>
              <a:t>101	200000</a:t>
            </a:r>
          </a:p>
          <a:p>
            <a:r>
              <a:rPr lang="en-US" sz="1400" dirty="0">
                <a:latin typeface="Courier New" panose="02070309020205020404" pitchFamily="49" charset="0"/>
                <a:cs typeface="Courier New" panose="02070309020205020404" pitchFamily="49" charset="0"/>
              </a:rPr>
              <a:t>102	200000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CC0F4DE-827A-CD17-BE11-2F4BB7B04E28}"/>
                  </a:ext>
                </a:extLst>
              </p:cNvPr>
              <p:cNvSpPr txBox="1"/>
              <p:nvPr/>
            </p:nvSpPr>
            <p:spPr>
              <a:xfrm>
                <a:off x="1196622" y="4154311"/>
                <a:ext cx="173848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r>
                        <a:rPr lang="en-US" i="1">
                          <a:latin typeface="Cambria Math" panose="02040503050406030204" pitchFamily="18" charset="0"/>
                        </a:rPr>
                        <m:t>=1</m:t>
                      </m:r>
                      <m:r>
                        <a:rPr lang="en-US" b="0" i="1" smtClean="0">
                          <a:latin typeface="Cambria Math" panose="02040503050406030204" pitchFamily="18" charset="0"/>
                        </a:rPr>
                        <m:t>,…,10</m:t>
                      </m:r>
                      <m:r>
                        <a:rPr lang="en-US" b="0" i="1" smtClean="0">
                          <a:latin typeface="Cambria Math" panose="02040503050406030204" pitchFamily="18" charset="0"/>
                        </a:rPr>
                        <m:t>2</m:t>
                      </m:r>
                    </m:oMath>
                  </m:oMathPara>
                </a14:m>
                <a:endParaRPr lang="en-US" dirty="0"/>
              </a:p>
            </p:txBody>
          </p:sp>
        </mc:Choice>
        <mc:Fallback>
          <p:sp>
            <p:nvSpPr>
              <p:cNvPr id="3" name="TextBox 2">
                <a:extLst>
                  <a:ext uri="{FF2B5EF4-FFF2-40B4-BE49-F238E27FC236}">
                    <a16:creationId xmlns:a16="http://schemas.microsoft.com/office/drawing/2014/main" id="{5CC0F4DE-827A-CD17-BE11-2F4BB7B04E28}"/>
                  </a:ext>
                </a:extLst>
              </p:cNvPr>
              <p:cNvSpPr txBox="1">
                <a:spLocks noRot="1" noChangeAspect="1" noMove="1" noResize="1" noEditPoints="1" noAdjustHandles="1" noChangeArrowheads="1" noChangeShapeType="1" noTextEdit="1"/>
              </p:cNvSpPr>
              <p:nvPr/>
            </p:nvSpPr>
            <p:spPr>
              <a:xfrm>
                <a:off x="1196622" y="4154311"/>
                <a:ext cx="1738489"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432D334-5B1B-7A2C-464C-0C98E5036C77}"/>
                  </a:ext>
                </a:extLst>
              </p:cNvPr>
              <p:cNvSpPr txBox="1"/>
              <p:nvPr/>
            </p:nvSpPr>
            <p:spPr>
              <a:xfrm>
                <a:off x="4519823" y="4210755"/>
                <a:ext cx="337916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𝑁𝑢𝑚𝐻𝑜𝑢𝑠𝑒𝑠𝑊𝑖𝑡h𝐻h𝑖𝑛𝑐</m:t>
                          </m:r>
                        </m:e>
                        <m:sub>
                          <m:r>
                            <a:rPr lang="en-US" b="0" i="1" smtClean="0">
                              <a:latin typeface="Cambria Math" panose="02040503050406030204" pitchFamily="18" charset="0"/>
                            </a:rPr>
                            <m:t>𝑖</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r>
                        <a:rPr lang="en-US" i="1">
                          <a:latin typeface="Cambria Math" panose="02040503050406030204" pitchFamily="18" charset="0"/>
                        </a:rPr>
                        <m:t>=1</m:t>
                      </m:r>
                      <m:r>
                        <a:rPr lang="en-US" b="0" i="1" smtClean="0">
                          <a:latin typeface="Cambria Math" panose="02040503050406030204" pitchFamily="18" charset="0"/>
                        </a:rPr>
                        <m:t>,…,2</m:t>
                      </m:r>
                    </m:oMath>
                  </m:oMathPara>
                </a14:m>
                <a:endParaRPr lang="en-US" dirty="0"/>
              </a:p>
            </p:txBody>
          </p:sp>
        </mc:Choice>
        <mc:Fallback xmlns="">
          <p:sp>
            <p:nvSpPr>
              <p:cNvPr id="11" name="TextBox 10">
                <a:extLst>
                  <a:ext uri="{FF2B5EF4-FFF2-40B4-BE49-F238E27FC236}">
                    <a16:creationId xmlns:a16="http://schemas.microsoft.com/office/drawing/2014/main" id="{4432D334-5B1B-7A2C-464C-0C98E5036C77}"/>
                  </a:ext>
                </a:extLst>
              </p:cNvPr>
              <p:cNvSpPr txBox="1">
                <a:spLocks noRot="1" noChangeAspect="1" noMove="1" noResize="1" noEditPoints="1" noAdjustHandles="1" noChangeArrowheads="1" noChangeShapeType="1" noTextEdit="1"/>
              </p:cNvSpPr>
              <p:nvPr/>
            </p:nvSpPr>
            <p:spPr>
              <a:xfrm>
                <a:off x="4519823" y="4210755"/>
                <a:ext cx="3379165" cy="64633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312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47679-DED4-8C62-1CFD-1F7ECFFA85D0}"/>
              </a:ext>
            </a:extLst>
          </p:cNvPr>
          <p:cNvSpPr txBox="1"/>
          <p:nvPr/>
        </p:nvSpPr>
        <p:spPr>
          <a:xfrm>
            <a:off x="778933" y="835378"/>
            <a:ext cx="7416800" cy="3139321"/>
          </a:xfrm>
          <a:prstGeom prst="rect">
            <a:avLst/>
          </a:prstGeom>
          <a:noFill/>
        </p:spPr>
        <p:txBody>
          <a:bodyPr wrap="square" rtlCol="0">
            <a:spAutoFit/>
          </a:bodyPr>
          <a:lstStyle/>
          <a:p>
            <a:r>
              <a:rPr lang="en-US" dirty="0"/>
              <a:t>What we have learned is that when we want to estimate an average, we can think of that as a value along with how many such values there are in the sample.</a:t>
            </a:r>
          </a:p>
          <a:p>
            <a:endParaRPr lang="en-US" dirty="0"/>
          </a:p>
          <a:p>
            <a:r>
              <a:rPr lang="en-US" dirty="0"/>
              <a:t>Just as we saw in the initial few slides, if you don’t properly incorporate survey weights into calculations, your estimates will not represent what you intend.  </a:t>
            </a:r>
          </a:p>
          <a:p>
            <a:endParaRPr lang="en-US" dirty="0"/>
          </a:p>
          <a:p>
            <a:r>
              <a:rPr lang="en-US" dirty="0"/>
              <a:t>This is directly comparable to the function of survey weights.  Survey weights play this exact role except that they are related to the number of similar households in the entire population</a:t>
            </a:r>
          </a:p>
        </p:txBody>
      </p:sp>
      <p:sp>
        <p:nvSpPr>
          <p:cNvPr id="4" name="TextBox 3">
            <a:extLst>
              <a:ext uri="{FF2B5EF4-FFF2-40B4-BE49-F238E27FC236}">
                <a16:creationId xmlns:a16="http://schemas.microsoft.com/office/drawing/2014/main" id="{4CE297DD-A925-83F9-9B51-06E55320507A}"/>
              </a:ext>
            </a:extLst>
          </p:cNvPr>
          <p:cNvSpPr txBox="1"/>
          <p:nvPr/>
        </p:nvSpPr>
        <p:spPr>
          <a:xfrm>
            <a:off x="778933" y="4876524"/>
            <a:ext cx="6852356" cy="646331"/>
          </a:xfrm>
          <a:prstGeom prst="rect">
            <a:avLst/>
          </a:prstGeom>
          <a:noFill/>
        </p:spPr>
        <p:txBody>
          <a:bodyPr wrap="square" rtlCol="0">
            <a:spAutoFit/>
          </a:bodyPr>
          <a:lstStyle/>
          <a:p>
            <a:r>
              <a:rPr lang="en-US" dirty="0"/>
              <a:t>Let’s go over one more generalization – that is the idea of a subpopulation mean.</a:t>
            </a:r>
          </a:p>
        </p:txBody>
      </p:sp>
    </p:spTree>
    <p:extLst>
      <p:ext uri="{BB962C8B-B14F-4D97-AF65-F5344CB8AC3E}">
        <p14:creationId xmlns:p14="http://schemas.microsoft.com/office/powerpoint/2010/main" val="328779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P_Template_Style3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_Template_Style1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yle2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P_Template_Style2_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P_Template_Style2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PP_Template_Style2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P_Template_Style2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style2_package (1)</Template>
  <TotalTime>50422</TotalTime>
  <Words>1519</Words>
  <Application>Microsoft Macintosh PowerPoint</Application>
  <PresentationFormat>On-screen Show (4:3)</PresentationFormat>
  <Paragraphs>155</Paragraphs>
  <Slides>19</Slides>
  <Notes>0</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19</vt:i4>
      </vt:variant>
    </vt:vector>
  </HeadingPairs>
  <TitlesOfParts>
    <vt:vector size="35" baseType="lpstr">
      <vt:lpstr>Arial</vt:lpstr>
      <vt:lpstr>Calibri</vt:lpstr>
      <vt:lpstr>Cambria Math</vt:lpstr>
      <vt:lpstr>Courier New</vt:lpstr>
      <vt:lpstr>PP_Template_Style3_Title</vt:lpstr>
      <vt:lpstr>PP_Template_Style1_Title</vt:lpstr>
      <vt:lpstr>Style2_Footer</vt:lpstr>
      <vt:lpstr>PP_Template_Style2_Header</vt:lpstr>
      <vt:lpstr>PP_Template_Style2_Footer</vt:lpstr>
      <vt:lpstr>1_PP_Template_Style2_Logo</vt:lpstr>
      <vt:lpstr>PP_Template_Style2_Logo</vt:lpstr>
      <vt:lpstr>Custom Design</vt:lpstr>
      <vt:lpstr>1_Custom Design</vt:lpstr>
      <vt:lpstr>2_Custom Design</vt:lpstr>
      <vt:lpstr>3_Custom Design</vt:lpstr>
      <vt:lpstr>4_Custom Design</vt:lpstr>
      <vt:lpstr> Workshop: Introduction to Sampling Weights,  Summer 2022 Presenter: James W. Hardin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Retreat: PhD program of the Department of Health Services Policy and Management, August 24, 10:00 AM-1:00 PM Carolina Room, Capstone Building, 17th floor  (902 Barnwell Street)</dc:title>
  <dc:creator>Mahmud Khan</dc:creator>
  <cp:lastModifiedBy>Hardin, James</cp:lastModifiedBy>
  <cp:revision>60</cp:revision>
  <dcterms:created xsi:type="dcterms:W3CDTF">2018-08-22T15:59:07Z</dcterms:created>
  <dcterms:modified xsi:type="dcterms:W3CDTF">2022-07-08T17:09:16Z</dcterms:modified>
</cp:coreProperties>
</file>