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8"/>
  </p:notesMasterIdLst>
  <p:handoutMasterIdLst>
    <p:handoutMasterId r:id="rId59"/>
  </p:handoutMasterIdLst>
  <p:sldIdLst>
    <p:sldId id="262" r:id="rId2"/>
    <p:sldId id="263" r:id="rId3"/>
    <p:sldId id="316" r:id="rId4"/>
    <p:sldId id="301" r:id="rId5"/>
    <p:sldId id="336" r:id="rId6"/>
    <p:sldId id="290" r:id="rId7"/>
    <p:sldId id="315" r:id="rId8"/>
    <p:sldId id="344" r:id="rId9"/>
    <p:sldId id="345" r:id="rId10"/>
    <p:sldId id="286" r:id="rId11"/>
    <p:sldId id="347" r:id="rId12"/>
    <p:sldId id="352" r:id="rId13"/>
    <p:sldId id="291" r:id="rId14"/>
    <p:sldId id="288" r:id="rId15"/>
    <p:sldId id="346" r:id="rId16"/>
    <p:sldId id="292" r:id="rId17"/>
    <p:sldId id="303" r:id="rId18"/>
    <p:sldId id="306" r:id="rId19"/>
    <p:sldId id="300" r:id="rId20"/>
    <p:sldId id="322" r:id="rId21"/>
    <p:sldId id="285" r:id="rId22"/>
    <p:sldId id="350" r:id="rId23"/>
    <p:sldId id="294" r:id="rId24"/>
    <p:sldId id="353" r:id="rId25"/>
    <p:sldId id="354" r:id="rId26"/>
    <p:sldId id="355" r:id="rId27"/>
    <p:sldId id="356" r:id="rId28"/>
    <p:sldId id="304" r:id="rId29"/>
    <p:sldId id="284" r:id="rId30"/>
    <p:sldId id="351" r:id="rId31"/>
    <p:sldId id="295" r:id="rId32"/>
    <p:sldId id="307" r:id="rId33"/>
    <p:sldId id="308" r:id="rId34"/>
    <p:sldId id="309" r:id="rId35"/>
    <p:sldId id="317" r:id="rId36"/>
    <p:sldId id="318" r:id="rId37"/>
    <p:sldId id="319" r:id="rId38"/>
    <p:sldId id="320" r:id="rId39"/>
    <p:sldId id="321" r:id="rId40"/>
    <p:sldId id="281" r:id="rId41"/>
    <p:sldId id="348" r:id="rId42"/>
    <p:sldId id="298" r:id="rId43"/>
    <p:sldId id="328" r:id="rId44"/>
    <p:sldId id="329" r:id="rId45"/>
    <p:sldId id="330" r:id="rId46"/>
    <p:sldId id="331" r:id="rId47"/>
    <p:sldId id="338" r:id="rId48"/>
    <p:sldId id="339" r:id="rId49"/>
    <p:sldId id="340" r:id="rId50"/>
    <p:sldId id="342" r:id="rId51"/>
    <p:sldId id="341" r:id="rId52"/>
    <p:sldId id="332" r:id="rId53"/>
    <p:sldId id="333" r:id="rId54"/>
    <p:sldId id="334" r:id="rId55"/>
    <p:sldId id="335" r:id="rId56"/>
    <p:sldId id="279"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94"/>
  </p:normalViewPr>
  <p:slideViewPr>
    <p:cSldViewPr snapToGrid="0" snapToObjects="1">
      <p:cViewPr varScale="1">
        <p:scale>
          <a:sx n="108" d="100"/>
          <a:sy n="108" d="100"/>
        </p:scale>
        <p:origin x="630" y="10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63" d="100"/>
          <a:sy n="163" d="100"/>
        </p:scale>
        <p:origin x="4576"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Sherika" userId="6e33caff-70ae-4739-be56-d923240ae716" providerId="ADAL" clId="{67BC9449-4346-48C4-82A3-F5B714DB6CA8}"/>
    <pc:docChg chg="custSel modSld">
      <pc:chgData name="Smith, Sherika" userId="6e33caff-70ae-4739-be56-d923240ae716" providerId="ADAL" clId="{67BC9449-4346-48C4-82A3-F5B714DB6CA8}" dt="2024-04-11T13:16:58.396" v="51" actId="20577"/>
      <pc:docMkLst>
        <pc:docMk/>
      </pc:docMkLst>
      <pc:sldChg chg="modSp mod">
        <pc:chgData name="Smith, Sherika" userId="6e33caff-70ae-4739-be56-d923240ae716" providerId="ADAL" clId="{67BC9449-4346-48C4-82A3-F5B714DB6CA8}" dt="2024-04-11T12:59:41.479" v="11" actId="6549"/>
        <pc:sldMkLst>
          <pc:docMk/>
          <pc:sldMk cId="242977885" sldId="292"/>
        </pc:sldMkLst>
        <pc:spChg chg="mod">
          <ac:chgData name="Smith, Sherika" userId="6e33caff-70ae-4739-be56-d923240ae716" providerId="ADAL" clId="{67BC9449-4346-48C4-82A3-F5B714DB6CA8}" dt="2024-04-11T12:59:41.479" v="11" actId="6549"/>
          <ac:spMkLst>
            <pc:docMk/>
            <pc:sldMk cId="242977885" sldId="292"/>
            <ac:spMk id="4" creationId="{00000000-0000-0000-0000-000000000000}"/>
          </ac:spMkLst>
        </pc:spChg>
      </pc:sldChg>
      <pc:sldChg chg="modSp mod">
        <pc:chgData name="Smith, Sherika" userId="6e33caff-70ae-4739-be56-d923240ae716" providerId="ADAL" clId="{67BC9449-4346-48C4-82A3-F5B714DB6CA8}" dt="2024-04-11T13:04:06.931" v="14" actId="1076"/>
        <pc:sldMkLst>
          <pc:docMk/>
          <pc:sldMk cId="1583365558" sldId="295"/>
        </pc:sldMkLst>
        <pc:spChg chg="mod">
          <ac:chgData name="Smith, Sherika" userId="6e33caff-70ae-4739-be56-d923240ae716" providerId="ADAL" clId="{67BC9449-4346-48C4-82A3-F5B714DB6CA8}" dt="2024-04-11T13:04:06.931" v="14" actId="1076"/>
          <ac:spMkLst>
            <pc:docMk/>
            <pc:sldMk cId="1583365558" sldId="295"/>
            <ac:spMk id="4" creationId="{00000000-0000-0000-0000-000000000000}"/>
          </ac:spMkLst>
        </pc:spChg>
      </pc:sldChg>
      <pc:sldChg chg="modSp mod">
        <pc:chgData name="Smith, Sherika" userId="6e33caff-70ae-4739-be56-d923240ae716" providerId="ADAL" clId="{67BC9449-4346-48C4-82A3-F5B714DB6CA8}" dt="2024-04-11T13:04:29.777" v="18" actId="20577"/>
        <pc:sldMkLst>
          <pc:docMk/>
          <pc:sldMk cId="3351544922" sldId="307"/>
        </pc:sldMkLst>
        <pc:spChg chg="mod">
          <ac:chgData name="Smith, Sherika" userId="6e33caff-70ae-4739-be56-d923240ae716" providerId="ADAL" clId="{67BC9449-4346-48C4-82A3-F5B714DB6CA8}" dt="2024-04-11T13:04:29.777" v="18" actId="20577"/>
          <ac:spMkLst>
            <pc:docMk/>
            <pc:sldMk cId="3351544922" sldId="307"/>
            <ac:spMk id="4" creationId="{00000000-0000-0000-0000-000000000000}"/>
          </ac:spMkLst>
        </pc:spChg>
      </pc:sldChg>
      <pc:sldChg chg="modSp mod">
        <pc:chgData name="Smith, Sherika" userId="6e33caff-70ae-4739-be56-d923240ae716" providerId="ADAL" clId="{67BC9449-4346-48C4-82A3-F5B714DB6CA8}" dt="2024-04-11T13:16:58.396" v="51" actId="20577"/>
        <pc:sldMkLst>
          <pc:docMk/>
          <pc:sldMk cId="445907436" sldId="321"/>
        </pc:sldMkLst>
        <pc:spChg chg="mod">
          <ac:chgData name="Smith, Sherika" userId="6e33caff-70ae-4739-be56-d923240ae716" providerId="ADAL" clId="{67BC9449-4346-48C4-82A3-F5B714DB6CA8}" dt="2024-04-11T13:16:58.396" v="51" actId="20577"/>
          <ac:spMkLst>
            <pc:docMk/>
            <pc:sldMk cId="445907436" sldId="321"/>
            <ac:spMk id="4" creationId="{00000000-0000-0000-0000-000000000000}"/>
          </ac:spMkLst>
        </pc:spChg>
      </pc:sldChg>
      <pc:sldChg chg="modSp mod">
        <pc:chgData name="Smith, Sherika" userId="6e33caff-70ae-4739-be56-d923240ae716" providerId="ADAL" clId="{67BC9449-4346-48C4-82A3-F5B714DB6CA8}" dt="2024-04-10T20:47:45.315" v="0" actId="14100"/>
        <pc:sldMkLst>
          <pc:docMk/>
          <pc:sldMk cId="3308460844" sldId="345"/>
        </pc:sldMkLst>
        <pc:spChg chg="mod">
          <ac:chgData name="Smith, Sherika" userId="6e33caff-70ae-4739-be56-d923240ae716" providerId="ADAL" clId="{67BC9449-4346-48C4-82A3-F5B714DB6CA8}" dt="2024-04-10T20:47:45.315" v="0" actId="14100"/>
          <ac:spMkLst>
            <pc:docMk/>
            <pc:sldMk cId="3308460844" sldId="345"/>
            <ac:spMk id="4" creationId="{00000000-0000-0000-0000-000000000000}"/>
          </ac:spMkLst>
        </pc:spChg>
      </pc:sldChg>
      <pc:sldChg chg="modSp mod">
        <pc:chgData name="Smith, Sherika" userId="6e33caff-70ae-4739-be56-d923240ae716" providerId="ADAL" clId="{67BC9449-4346-48C4-82A3-F5B714DB6CA8}" dt="2024-04-11T13:01:22.513" v="13" actId="20577"/>
        <pc:sldMkLst>
          <pc:docMk/>
          <pc:sldMk cId="4252014730" sldId="350"/>
        </pc:sldMkLst>
        <pc:spChg chg="mod">
          <ac:chgData name="Smith, Sherika" userId="6e33caff-70ae-4739-be56-d923240ae716" providerId="ADAL" clId="{67BC9449-4346-48C4-82A3-F5B714DB6CA8}" dt="2024-04-11T13:01:22.513" v="13" actId="20577"/>
          <ac:spMkLst>
            <pc:docMk/>
            <pc:sldMk cId="4252014730" sldId="350"/>
            <ac:spMk id="4" creationId="{00000000-0000-0000-0000-000000000000}"/>
          </ac:spMkLst>
        </pc:spChg>
      </pc:sldChg>
      <pc:sldChg chg="modSp mod">
        <pc:chgData name="Smith, Sherika" userId="6e33caff-70ae-4739-be56-d923240ae716" providerId="ADAL" clId="{67BC9449-4346-48C4-82A3-F5B714DB6CA8}" dt="2024-04-11T12:53:04.191" v="5" actId="20577"/>
        <pc:sldMkLst>
          <pc:docMk/>
          <pc:sldMk cId="231326921" sldId="352"/>
        </pc:sldMkLst>
        <pc:spChg chg="mod">
          <ac:chgData name="Smith, Sherika" userId="6e33caff-70ae-4739-be56-d923240ae716" providerId="ADAL" clId="{67BC9449-4346-48C4-82A3-F5B714DB6CA8}" dt="2024-04-11T12:53:04.191" v="5" actId="20577"/>
          <ac:spMkLst>
            <pc:docMk/>
            <pc:sldMk cId="231326921" sldId="352"/>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684E1E-E540-AC43-BC13-F90D5530553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F041BA6-039E-8F4D-B7F7-3C8E20B40A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038C9C-4B69-864E-9EEE-DFA43CC144D2}" type="datetimeFigureOut">
              <a:rPr lang="en-US" smtClean="0"/>
              <a:t>4/10/2024</a:t>
            </a:fld>
            <a:endParaRPr lang="en-US"/>
          </a:p>
        </p:txBody>
      </p:sp>
      <p:sp>
        <p:nvSpPr>
          <p:cNvPr id="4" name="Footer Placeholder 3">
            <a:extLst>
              <a:ext uri="{FF2B5EF4-FFF2-40B4-BE49-F238E27FC236}">
                <a16:creationId xmlns:a16="http://schemas.microsoft.com/office/drawing/2014/main" id="{DD469921-4617-FB4C-9847-172FF83023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350DCBB-D829-754E-9E76-36A9E36432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947A92-5E9C-F94E-8B11-4D34C67AD036}" type="slidenum">
              <a:rPr lang="en-US" smtClean="0"/>
              <a:t>‹#›</a:t>
            </a:fld>
            <a:endParaRPr lang="en-US"/>
          </a:p>
        </p:txBody>
      </p:sp>
    </p:spTree>
    <p:extLst>
      <p:ext uri="{BB962C8B-B14F-4D97-AF65-F5344CB8AC3E}">
        <p14:creationId xmlns:p14="http://schemas.microsoft.com/office/powerpoint/2010/main" val="1539221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D9A61E-B1D6-C34D-A321-B3E90F6DE630}" type="datetimeFigureOut">
              <a:rPr lang="en-US" smtClean="0"/>
              <a:t>4/10/2024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A3E603-0EE4-3042-9661-047EB577E4A2}" type="slidenum">
              <a:rPr lang="en-US" smtClean="0"/>
              <a:t>‹#›</a:t>
            </a:fld>
            <a:endParaRPr lang="en-US"/>
          </a:p>
        </p:txBody>
      </p:sp>
    </p:spTree>
    <p:extLst>
      <p:ext uri="{BB962C8B-B14F-4D97-AF65-F5344CB8AC3E}">
        <p14:creationId xmlns:p14="http://schemas.microsoft.com/office/powerpoint/2010/main" val="3103949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employees who have occupational</a:t>
            </a:r>
            <a:r>
              <a:rPr lang="en-US" baseline="0" dirty="0"/>
              <a:t> exposure to </a:t>
            </a:r>
            <a:r>
              <a:rPr lang="en-US" baseline="0" dirty="0" err="1"/>
              <a:t>bloodborne</a:t>
            </a:r>
            <a:r>
              <a:rPr lang="en-US" baseline="0" dirty="0"/>
              <a:t> pathogens receive initial and annual training.</a:t>
            </a:r>
          </a:p>
          <a:p>
            <a:endParaRPr lang="en-US" baseline="0" dirty="0"/>
          </a:p>
          <a:p>
            <a:r>
              <a:rPr lang="en-US" dirty="0"/>
              <a:t>These</a:t>
            </a:r>
            <a:r>
              <a:rPr lang="en-US" baseline="0" dirty="0"/>
              <a:t> employees who have occupational exposure must</a:t>
            </a:r>
            <a:r>
              <a:rPr lang="en-US" dirty="0"/>
              <a:t> receive training on the epidemiology, symptoms, and transmission of </a:t>
            </a:r>
            <a:r>
              <a:rPr lang="en-US" dirty="0" err="1"/>
              <a:t>bloodborne</a:t>
            </a:r>
            <a:r>
              <a:rPr lang="en-US" dirty="0"/>
              <a:t> pathogen diseases. </a:t>
            </a:r>
          </a:p>
          <a:p>
            <a:endParaRPr lang="en-US" dirty="0"/>
          </a:p>
          <a:p>
            <a:r>
              <a:rPr lang="en-US" dirty="0"/>
              <a:t>In addition, the training program covers, at a minimum, the following elements:</a:t>
            </a:r>
          </a:p>
          <a:p>
            <a:pPr marL="175308" indent="-175308">
              <a:buFont typeface="Arial" panose="020B0604020202020204" pitchFamily="34" charset="0"/>
              <a:buChar char="•"/>
            </a:pPr>
            <a:r>
              <a:rPr lang="en-US" dirty="0"/>
              <a:t>a copy and explanation of the OSHA </a:t>
            </a:r>
            <a:r>
              <a:rPr lang="en-US" dirty="0" err="1"/>
              <a:t>bloodborne</a:t>
            </a:r>
            <a:r>
              <a:rPr lang="en-US" dirty="0"/>
              <a:t> pathogen standard</a:t>
            </a:r>
          </a:p>
          <a:p>
            <a:pPr marL="175308" indent="-175308">
              <a:buFont typeface="Arial" panose="020B0604020202020204" pitchFamily="34" charset="0"/>
              <a:buChar char="•"/>
            </a:pPr>
            <a:r>
              <a:rPr lang="en-US" dirty="0"/>
              <a:t>an explanation of our ECP and how to obtain a copy</a:t>
            </a:r>
          </a:p>
          <a:p>
            <a:pPr marL="175308" indent="-175308">
              <a:buFont typeface="Arial" panose="020B0604020202020204" pitchFamily="34" charset="0"/>
              <a:buChar char="•"/>
            </a:pPr>
            <a:r>
              <a:rPr lang="en-US" dirty="0"/>
              <a:t>an explanation of methods to recognize tasks and other activities that may involve exposure to blood and OPIM, including what constitutes an exposure incident</a:t>
            </a:r>
          </a:p>
          <a:p>
            <a:pPr marL="175308" indent="-175308">
              <a:buFont typeface="Arial" panose="020B0604020202020204" pitchFamily="34" charset="0"/>
              <a:buChar char="•"/>
            </a:pPr>
            <a:r>
              <a:rPr lang="en-US" dirty="0"/>
              <a:t>an explanation of the use and limitations of engineering controls, work practices, and PPE</a:t>
            </a:r>
          </a:p>
          <a:p>
            <a:pPr marL="175308" indent="-175308">
              <a:buFont typeface="Arial" panose="020B0604020202020204" pitchFamily="34" charset="0"/>
              <a:buChar char="•"/>
            </a:pPr>
            <a:r>
              <a:rPr lang="en-US" dirty="0"/>
              <a:t>an explanation of the types, uses, location, removal, handling, decontamination, and disposal of PPE</a:t>
            </a:r>
          </a:p>
          <a:p>
            <a:pPr marL="175308" indent="-175308">
              <a:buFont typeface="Arial" panose="020B0604020202020204" pitchFamily="34" charset="0"/>
              <a:buChar char="•"/>
            </a:pPr>
            <a:r>
              <a:rPr lang="en-US" dirty="0"/>
              <a:t>an explanation of the basis for PPE selection</a:t>
            </a:r>
          </a:p>
          <a:p>
            <a:pPr marL="175308" indent="-175308">
              <a:buFont typeface="Arial" panose="020B0604020202020204" pitchFamily="34" charset="0"/>
              <a:buChar char="•"/>
            </a:pPr>
            <a:r>
              <a:rPr lang="en-US" dirty="0"/>
              <a:t>information on the hepatitis B vaccine, including information on its efficacy, safety, method of administration, the benefits of being vaccinated, and that the vaccine will be offered free of charge</a:t>
            </a:r>
          </a:p>
          <a:p>
            <a:pPr marL="175308" indent="-175308">
              <a:buFont typeface="Arial" panose="020B0604020202020204" pitchFamily="34" charset="0"/>
              <a:buChar char="•"/>
            </a:pPr>
            <a:r>
              <a:rPr lang="en-US" dirty="0"/>
              <a:t>information on the appropriate actions to take and persons to contact in an emergency involving blood or OPIM</a:t>
            </a:r>
          </a:p>
          <a:p>
            <a:pPr marL="175308" indent="-175308">
              <a:buFont typeface="Arial" panose="020B0604020202020204" pitchFamily="34" charset="0"/>
              <a:buChar char="•"/>
            </a:pPr>
            <a:r>
              <a:rPr lang="en-US" dirty="0"/>
              <a:t>an explanation of the procedure to follow if an exposure incident occurs, including the method of reporting the incident and the medical follow-up that will be made available</a:t>
            </a:r>
          </a:p>
          <a:p>
            <a:pPr marL="175308" indent="-175308">
              <a:buFont typeface="Arial" panose="020B0604020202020204" pitchFamily="34" charset="0"/>
              <a:buChar char="•"/>
            </a:pPr>
            <a:r>
              <a:rPr lang="en-US" dirty="0"/>
              <a:t>information on the post-exposure evaluation and follow-up that the employer is required to provide for the employee following an exposure incident</a:t>
            </a:r>
          </a:p>
          <a:p>
            <a:pPr marL="175308" indent="-175308">
              <a:buFont typeface="Arial" panose="020B0604020202020204" pitchFamily="34" charset="0"/>
              <a:buChar char="•"/>
            </a:pPr>
            <a:r>
              <a:rPr lang="en-US" dirty="0"/>
              <a:t>an explanation of the signs and labels and/or color coding required by the standard and used at this facility</a:t>
            </a:r>
          </a:p>
          <a:p>
            <a:pPr marL="175308" indent="-175308">
              <a:buFont typeface="Arial" panose="020B0604020202020204" pitchFamily="34" charset="0"/>
              <a:buChar char="•"/>
            </a:pPr>
            <a:r>
              <a:rPr lang="en-US" dirty="0"/>
              <a:t>Information on recordkeeping requirements, including training</a:t>
            </a:r>
            <a:r>
              <a:rPr lang="en-US" baseline="0" dirty="0"/>
              <a:t> records, medical records, and the Sharps Injury Log</a:t>
            </a:r>
            <a:endParaRPr lang="en-US" dirty="0"/>
          </a:p>
          <a:p>
            <a:pPr marL="175308" indent="-175308">
              <a:buFont typeface="Arial" panose="020B0604020202020204" pitchFamily="34" charset="0"/>
              <a:buChar char="•"/>
            </a:pPr>
            <a:r>
              <a:rPr lang="en-US" dirty="0"/>
              <a:t>an opportunity for interactive questions and answers with the person conducting the training session.</a:t>
            </a:r>
          </a:p>
        </p:txBody>
      </p:sp>
      <p:sp>
        <p:nvSpPr>
          <p:cNvPr id="4" name="Slide Number Placeholder 3"/>
          <p:cNvSpPr>
            <a:spLocks noGrp="1"/>
          </p:cNvSpPr>
          <p:nvPr>
            <p:ph type="sldNum" sz="quarter" idx="10"/>
          </p:nvPr>
        </p:nvSpPr>
        <p:spPr/>
        <p:txBody>
          <a:bodyPr/>
          <a:lstStyle/>
          <a:p>
            <a:fld id="{BBC4442B-647A-4DA8-B0CC-2DF01AA3FA95}" type="slidenum">
              <a:rPr lang="en-US" smtClean="0"/>
              <a:t>3</a:t>
            </a:fld>
            <a:endParaRPr lang="en-US"/>
          </a:p>
        </p:txBody>
      </p:sp>
    </p:spTree>
    <p:extLst>
      <p:ext uri="{BB962C8B-B14F-4D97-AF65-F5344CB8AC3E}">
        <p14:creationId xmlns:p14="http://schemas.microsoft.com/office/powerpoint/2010/main" val="9538115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14</a:t>
            </a:fld>
            <a:endParaRPr lang="en-US"/>
          </a:p>
        </p:txBody>
      </p:sp>
    </p:spTree>
    <p:extLst>
      <p:ext uri="{BB962C8B-B14F-4D97-AF65-F5344CB8AC3E}">
        <p14:creationId xmlns:p14="http://schemas.microsoft.com/office/powerpoint/2010/main" val="37031280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dirty="0">
                <a:latin typeface="+mn-lt"/>
              </a:rPr>
              <a:t>Occupational Exposure</a:t>
            </a:r>
            <a:r>
              <a:rPr lang="en-US" sz="1200" dirty="0">
                <a:latin typeface="+mn-lt"/>
              </a:rPr>
              <a:t> means reasonably anticipated skin, eye, mucous membrane, or parenteral contact with blood or other potentially infectious materials that may result from the performance of an employee's duties. </a:t>
            </a:r>
          </a:p>
          <a:p>
            <a:endParaRPr lang="en-US" sz="1200" b="1" i="1" dirty="0">
              <a:latin typeface="+mn-lt"/>
            </a:endParaRPr>
          </a:p>
          <a:p>
            <a:r>
              <a:rPr lang="en-US" sz="1200" b="1" i="1" dirty="0">
                <a:latin typeface="+mn-lt"/>
              </a:rPr>
              <a:t>Parenteral</a:t>
            </a:r>
            <a:r>
              <a:rPr lang="en-US" sz="1200" dirty="0">
                <a:latin typeface="+mn-lt"/>
              </a:rPr>
              <a:t> means piercing mucous membranes or the skin barrier through such events as </a:t>
            </a:r>
            <a:r>
              <a:rPr lang="en-US" sz="1200" dirty="0" err="1">
                <a:latin typeface="+mn-lt"/>
              </a:rPr>
              <a:t>needlesticks</a:t>
            </a:r>
            <a:r>
              <a:rPr lang="en-US" sz="1200" dirty="0">
                <a:latin typeface="+mn-lt"/>
              </a:rPr>
              <a:t>, human bites, cuts, and abrasions.</a:t>
            </a:r>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15</a:t>
            </a:fld>
            <a:endParaRPr lang="en-US"/>
          </a:p>
        </p:txBody>
      </p:sp>
    </p:spTree>
    <p:extLst>
      <p:ext uri="{BB962C8B-B14F-4D97-AF65-F5344CB8AC3E}">
        <p14:creationId xmlns:p14="http://schemas.microsoft.com/office/powerpoint/2010/main" val="1385391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Exposure Control Plan (ECP)</a:t>
            </a:r>
            <a:r>
              <a:rPr lang="en-US" baseline="0" dirty="0"/>
              <a:t> is provided to eliminate or minimize occupational exposure to </a:t>
            </a:r>
            <a:r>
              <a:rPr lang="en-US" baseline="0" dirty="0" err="1"/>
              <a:t>bloodborne</a:t>
            </a:r>
            <a:r>
              <a:rPr lang="en-US" baseline="0" dirty="0"/>
              <a:t> pathogens. </a:t>
            </a:r>
          </a:p>
          <a:p>
            <a:endParaRPr lang="en-US" baseline="0" dirty="0"/>
          </a:p>
          <a:p>
            <a:r>
              <a:rPr lang="en-US" baseline="0" dirty="0"/>
              <a:t>The ECP template is available on the Biological Safety page of the Environmental Health and Safety website at ehs.sc.edu.</a:t>
            </a:r>
          </a:p>
          <a:p>
            <a:endParaRPr lang="en-US" baseline="0" dirty="0"/>
          </a:p>
          <a:p>
            <a:r>
              <a:rPr lang="en-US" baseline="0" dirty="0"/>
              <a:t>The </a:t>
            </a:r>
            <a:r>
              <a:rPr lang="en-US" dirty="0"/>
              <a:t>template</a:t>
            </a:r>
            <a:r>
              <a:rPr lang="en-US" baseline="0" dirty="0"/>
              <a:t> must be tailored to the specific requirements of your work area.  The sample plan contains all elements required by the </a:t>
            </a:r>
            <a:r>
              <a:rPr lang="en-US" baseline="0" dirty="0" err="1"/>
              <a:t>bloodborne</a:t>
            </a:r>
            <a:r>
              <a:rPr lang="en-US" baseline="0" dirty="0"/>
              <a:t> pathogens standard, so you should not eliminate any items when customizing the plan for your work area. The reader should consult the OSHA </a:t>
            </a:r>
            <a:r>
              <a:rPr lang="en-US" baseline="0" dirty="0" err="1"/>
              <a:t>bloodborne</a:t>
            </a:r>
            <a:r>
              <a:rPr lang="en-US" baseline="0" dirty="0"/>
              <a:t> pathogens standard in its entirety for specific compliance requirements. </a:t>
            </a:r>
          </a:p>
        </p:txBody>
      </p:sp>
      <p:sp>
        <p:nvSpPr>
          <p:cNvPr id="4" name="Slide Number Placeholder 3"/>
          <p:cNvSpPr>
            <a:spLocks noGrp="1"/>
          </p:cNvSpPr>
          <p:nvPr>
            <p:ph type="sldNum" sz="quarter" idx="10"/>
          </p:nvPr>
        </p:nvSpPr>
        <p:spPr/>
        <p:txBody>
          <a:bodyPr/>
          <a:lstStyle/>
          <a:p>
            <a:fld id="{BBC4442B-647A-4DA8-B0CC-2DF01AA3FA95}" type="slidenum">
              <a:rPr lang="en-US" smtClean="0"/>
              <a:t>16</a:t>
            </a:fld>
            <a:endParaRPr lang="en-US"/>
          </a:p>
        </p:txBody>
      </p:sp>
    </p:spTree>
    <p:extLst>
      <p:ext uri="{BB962C8B-B14F-4D97-AF65-F5344CB8AC3E}">
        <p14:creationId xmlns:p14="http://schemas.microsoft.com/office/powerpoint/2010/main" val="2291451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a:t>
            </a:r>
            <a:r>
              <a:rPr lang="en-US" baseline="0" dirty="0"/>
              <a:t> work area must maintain, review, and update the ECP at least annually, and whenever necessary to include new or modified tasks and procedures.</a:t>
            </a:r>
          </a:p>
          <a:p>
            <a:endParaRPr lang="en-US" baseline="0" dirty="0"/>
          </a:p>
          <a:p>
            <a:r>
              <a:rPr lang="en-US" baseline="0" dirty="0"/>
              <a:t>The exposure determination section includes a list of all job classifications at the University in which all or some employees have occupational exposure.</a:t>
            </a:r>
          </a:p>
          <a:p>
            <a:endParaRPr lang="en-US" baseline="0" dirty="0"/>
          </a:p>
          <a:p>
            <a:r>
              <a:rPr lang="en-US" baseline="0" dirty="0"/>
              <a:t>The methods of implementation and control includes information on universal precautions, engineering controls, work practices, personal protective equipment and housekeeping.  </a:t>
            </a:r>
          </a:p>
          <a:p>
            <a:endParaRPr lang="en-US" baseline="0" dirty="0"/>
          </a:p>
          <a:p>
            <a:r>
              <a:rPr lang="en-US" baseline="0" dirty="0"/>
              <a:t>The ECP also includes procedures and requirements for hepatitis B vaccination, post-exposure evaluation and follow-up, procedures for evaluating the circumstances surrounding an exposure incident, signs and labels, and training.</a:t>
            </a:r>
          </a:p>
          <a:p>
            <a:endParaRPr lang="en-US" baseline="0" dirty="0"/>
          </a:p>
          <a:p>
            <a:r>
              <a:rPr lang="en-US" baseline="0" dirty="0"/>
              <a:t>The recordkeeping section includes guidance on training records, medical records, and the sharps injury log.</a:t>
            </a:r>
          </a:p>
        </p:txBody>
      </p:sp>
      <p:sp>
        <p:nvSpPr>
          <p:cNvPr id="4" name="Slide Number Placeholder 3"/>
          <p:cNvSpPr>
            <a:spLocks noGrp="1"/>
          </p:cNvSpPr>
          <p:nvPr>
            <p:ph type="sldNum" sz="quarter" idx="10"/>
          </p:nvPr>
        </p:nvSpPr>
        <p:spPr/>
        <p:txBody>
          <a:bodyPr/>
          <a:lstStyle/>
          <a:p>
            <a:fld id="{BBC4442B-647A-4DA8-B0CC-2DF01AA3FA95}" type="slidenum">
              <a:rPr lang="en-US" smtClean="0"/>
              <a:t>17</a:t>
            </a:fld>
            <a:endParaRPr lang="en-US"/>
          </a:p>
        </p:txBody>
      </p:sp>
    </p:spTree>
    <p:extLst>
      <p:ext uri="{BB962C8B-B14F-4D97-AF65-F5344CB8AC3E}">
        <p14:creationId xmlns:p14="http://schemas.microsoft.com/office/powerpoint/2010/main" val="22914511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Your written (site-specific) plans must be accessible to all employees, either online or in an area where they are available for review on all shifts. </a:t>
            </a:r>
          </a:p>
          <a:p>
            <a:endParaRPr lang="en-US" baseline="0" dirty="0"/>
          </a:p>
          <a:p>
            <a:r>
              <a:rPr lang="en-US" baseline="0" dirty="0"/>
              <a:t>If requested, the employee must be provided a copy of the ECP free of charge and within 15 days of the request.</a:t>
            </a:r>
          </a:p>
          <a:p>
            <a:endParaRPr lang="en-US" baseline="0" dirty="0"/>
          </a:p>
          <a:p>
            <a:r>
              <a:rPr lang="en-US" baseline="0" dirty="0"/>
              <a:t>The ECP must be reviewed and updated annually or more frequently if necessary to reflect any new or modified tasks and procedures that affect occupational exposure and to reflect new or revised employee positions with occupational exposure.</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18</a:t>
            </a:fld>
            <a:endParaRPr lang="en-US"/>
          </a:p>
        </p:txBody>
      </p:sp>
    </p:spTree>
    <p:extLst>
      <p:ext uri="{BB962C8B-B14F-4D97-AF65-F5344CB8AC3E}">
        <p14:creationId xmlns:p14="http://schemas.microsoft.com/office/powerpoint/2010/main" val="3106580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employee exposure determination must be part of your site-specific ECP and includes a list of all job classifications at an institution in which all or some employees have occupational exposure.  The exposure determination may include a list of tasks and procedures, or groups of closely related tasks and procedures, in which occupational exposure may occur for these individuals.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Part-time, temporary, contract and per diem employees are covered by the </a:t>
            </a:r>
            <a:r>
              <a:rPr lang="en-US" sz="1200" b="0" i="0" u="none" strike="noStrike" kern="1200" baseline="0" dirty="0" err="1">
                <a:solidFill>
                  <a:schemeClr val="tx1"/>
                </a:solidFill>
                <a:latin typeface="+mn-lt"/>
                <a:ea typeface="+mn-ea"/>
                <a:cs typeface="+mn-cs"/>
              </a:rPr>
              <a:t>bloodborne</a:t>
            </a:r>
            <a:r>
              <a:rPr lang="en-US" sz="1200" b="0" i="0" u="none" strike="noStrike" kern="1200" baseline="0" dirty="0">
                <a:solidFill>
                  <a:schemeClr val="tx1"/>
                </a:solidFill>
                <a:latin typeface="+mn-lt"/>
                <a:ea typeface="+mn-ea"/>
                <a:cs typeface="+mn-cs"/>
              </a:rPr>
              <a:t> pathogens standard. The ECP should describe how the standard will be met for these employees.</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19</a:t>
            </a:fld>
            <a:endParaRPr lang="en-US"/>
          </a:p>
        </p:txBody>
      </p:sp>
    </p:spTree>
    <p:extLst>
      <p:ext uri="{BB962C8B-B14F-4D97-AF65-F5344CB8AC3E}">
        <p14:creationId xmlns:p14="http://schemas.microsoft.com/office/powerpoint/2010/main" val="3059437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site-specific ECP should document who is responsible for the following duties:</a:t>
            </a:r>
          </a:p>
          <a:p>
            <a:endParaRPr lang="en-US" baseline="0" dirty="0"/>
          </a:p>
          <a:p>
            <a:pPr marL="171450" indent="-171450">
              <a:buFont typeface="Arial" panose="020B0604020202020204" pitchFamily="34" charset="0"/>
              <a:buChar char="•"/>
            </a:pPr>
            <a:r>
              <a:rPr lang="en-US" baseline="0" dirty="0"/>
              <a:t>Implementation of the ECP.  This person or group should maintain, review, and update the ECP at least annually, and whenever necessary to include new or modified tasks and procedures.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Providing and maintaining all necessary personal protective equipment (PPE), engineering controls (e.g., sharps containers), labels, and red bags as required by the standard, and ensuring that adequate supplies of the aforementioned equipment are available in the appropriate sizes.</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Ensuring that all medical actions required by the standard are performed and that appropriate employee health and OSHA records are maintained.</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Training, documentation of training, and making the written ECP available to employees, OSHA, and NIOSH representatives.</a:t>
            </a:r>
          </a:p>
          <a:p>
            <a:endParaRPr lang="en-US" baseline="0" dirty="0"/>
          </a:p>
          <a:p>
            <a:r>
              <a:rPr lang="en-US" sz="1200" b="0" i="0" u="none" strike="noStrike" kern="1200" baseline="0" dirty="0">
                <a:solidFill>
                  <a:schemeClr val="tx1"/>
                </a:solidFill>
                <a:latin typeface="+mn-lt"/>
                <a:ea typeface="+mn-ea"/>
                <a:cs typeface="+mn-cs"/>
              </a:rPr>
              <a:t>Those employees who are determined to have occupational exposure to blood or other potentially infectious materials (OPIM) must comply with the procedures and work practices outlined in this ECP.</a:t>
            </a:r>
          </a:p>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20</a:t>
            </a:fld>
            <a:endParaRPr lang="en-US"/>
          </a:p>
        </p:txBody>
      </p:sp>
    </p:spTree>
    <p:extLst>
      <p:ext uri="{BB962C8B-B14F-4D97-AF65-F5344CB8AC3E}">
        <p14:creationId xmlns:p14="http://schemas.microsoft.com/office/powerpoint/2010/main" val="9661874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21</a:t>
            </a:fld>
            <a:endParaRPr lang="en-US"/>
          </a:p>
        </p:txBody>
      </p:sp>
    </p:spTree>
    <p:extLst>
      <p:ext uri="{BB962C8B-B14F-4D97-AF65-F5344CB8AC3E}">
        <p14:creationId xmlns:p14="http://schemas.microsoft.com/office/powerpoint/2010/main" val="31877222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Engineering Controls</a:t>
            </a:r>
            <a:r>
              <a:rPr lang="en-US" sz="1200" b="0" i="0" kern="1200" dirty="0">
                <a:solidFill>
                  <a:schemeClr val="tx1"/>
                </a:solidFill>
                <a:effectLst/>
                <a:latin typeface="+mn-lt"/>
                <a:ea typeface="+mn-ea"/>
                <a:cs typeface="+mn-cs"/>
              </a:rPr>
              <a:t> means controls (e.g., sharps disposal containers, self-sheathing needles, safer medical devices, such as sharps with engineered sharps injury protections and needleless systems) that isolate or remove the </a:t>
            </a:r>
            <a:r>
              <a:rPr lang="en-US" sz="1200" b="0" i="0" kern="1200" dirty="0" err="1">
                <a:solidFill>
                  <a:schemeClr val="tx1"/>
                </a:solidFill>
                <a:effectLst/>
                <a:latin typeface="+mn-lt"/>
                <a:ea typeface="+mn-ea"/>
                <a:cs typeface="+mn-cs"/>
              </a:rPr>
              <a:t>bloodborne</a:t>
            </a:r>
            <a:r>
              <a:rPr lang="en-US" sz="1200" b="0" i="0" kern="1200" dirty="0">
                <a:solidFill>
                  <a:schemeClr val="tx1"/>
                </a:solidFill>
                <a:effectLst/>
                <a:latin typeface="+mn-lt"/>
                <a:ea typeface="+mn-ea"/>
                <a:cs typeface="+mn-cs"/>
              </a:rPr>
              <a:t> pathogens hazard from the workplace. </a:t>
            </a:r>
            <a:br>
              <a:rPr lang="en-US" dirty="0"/>
            </a:br>
            <a:endParaRPr lang="en-US" dirty="0"/>
          </a:p>
          <a:p>
            <a:r>
              <a:rPr lang="en-US" sz="1200" b="1" i="1" kern="1200" dirty="0">
                <a:solidFill>
                  <a:schemeClr val="tx1"/>
                </a:solidFill>
                <a:effectLst/>
                <a:latin typeface="+mn-lt"/>
                <a:ea typeface="+mn-ea"/>
                <a:cs typeface="+mn-cs"/>
              </a:rPr>
              <a:t>Work Practice Controls</a:t>
            </a:r>
            <a:r>
              <a:rPr lang="en-US" sz="1200" b="0" i="0" kern="1200" dirty="0">
                <a:solidFill>
                  <a:schemeClr val="tx1"/>
                </a:solidFill>
                <a:effectLst/>
                <a:latin typeface="+mn-lt"/>
                <a:ea typeface="+mn-ea"/>
                <a:cs typeface="+mn-cs"/>
              </a:rPr>
              <a:t> means controls that reduce the likelihood of exposure by altering the manner in which a task is performed (e.g., prohibiting recapping of needles by a two-handed technique).</a:t>
            </a:r>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22</a:t>
            </a:fld>
            <a:endParaRPr lang="en-US"/>
          </a:p>
        </p:txBody>
      </p:sp>
    </p:spTree>
    <p:extLst>
      <p:ext uri="{BB962C8B-B14F-4D97-AF65-F5344CB8AC3E}">
        <p14:creationId xmlns:p14="http://schemas.microsoft.com/office/powerpoint/2010/main" val="34518469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t>Engineering controls and work practice</a:t>
            </a:r>
            <a:r>
              <a:rPr lang="en-US" baseline="0" dirty="0"/>
              <a:t> controls will be used to prevent or minimize exposure to </a:t>
            </a:r>
            <a:r>
              <a:rPr lang="en-US" baseline="0" dirty="0" err="1"/>
              <a:t>bloodborne</a:t>
            </a:r>
            <a:r>
              <a:rPr lang="en-US" baseline="0" dirty="0"/>
              <a:t> pathogens. </a:t>
            </a:r>
            <a:r>
              <a:rPr lang="en-US" sz="1200" b="0" i="0" kern="1200" dirty="0">
                <a:solidFill>
                  <a:schemeClr val="tx1"/>
                </a:solidFill>
                <a:effectLst/>
                <a:latin typeface="+mn-lt"/>
                <a:ea typeface="+mn-ea"/>
                <a:cs typeface="+mn-cs"/>
              </a:rPr>
              <a:t>Where occupational exposure remains after institution of these controls, personal protective equipment shall also be used.</a:t>
            </a:r>
            <a:endParaRPr lang="en-US" baseline="0" dirty="0"/>
          </a:p>
          <a:p>
            <a:pPr defTabSz="934974">
              <a:defRPr/>
            </a:pPr>
            <a:endParaRPr lang="en-US" baseline="0" dirty="0"/>
          </a:p>
          <a:p>
            <a:pPr defTabSz="934974">
              <a:defRPr/>
            </a:pPr>
            <a:r>
              <a:rPr lang="en-US" baseline="0" dirty="0"/>
              <a:t>Specific engineering or work practice controls used may include non-glass capillary tubes, SESIP (safety engineered sharps for injury prevention) or needleless systems.</a:t>
            </a:r>
            <a:endParaRPr lang="en-US" dirty="0"/>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Engineering controls shall be examined and maintained or replaced on a regular schedule to ensure their effectiveness.</a:t>
            </a:r>
          </a:p>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23</a:t>
            </a:fld>
            <a:endParaRPr lang="en-US"/>
          </a:p>
        </p:txBody>
      </p:sp>
    </p:spTree>
    <p:extLst>
      <p:ext uri="{BB962C8B-B14F-4D97-AF65-F5344CB8AC3E}">
        <p14:creationId xmlns:p14="http://schemas.microsoft.com/office/powerpoint/2010/main" val="750718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err="1">
                <a:solidFill>
                  <a:schemeClr val="tx1"/>
                </a:solidFill>
                <a:effectLst/>
                <a:latin typeface="+mn-lt"/>
                <a:ea typeface="+mn-ea"/>
                <a:cs typeface="+mn-cs"/>
              </a:rPr>
              <a:t>Bloodborne</a:t>
            </a:r>
            <a:r>
              <a:rPr lang="en-US" sz="1200" b="1" i="1" kern="1200" dirty="0">
                <a:solidFill>
                  <a:schemeClr val="tx1"/>
                </a:solidFill>
                <a:effectLst/>
                <a:latin typeface="+mn-lt"/>
                <a:ea typeface="+mn-ea"/>
                <a:cs typeface="+mn-cs"/>
              </a:rPr>
              <a:t> Pathogens</a:t>
            </a:r>
            <a:r>
              <a:rPr lang="en-US" sz="1200" b="0" i="0" kern="1200" dirty="0">
                <a:solidFill>
                  <a:schemeClr val="tx1"/>
                </a:solidFill>
                <a:effectLst/>
                <a:latin typeface="+mn-lt"/>
                <a:ea typeface="+mn-ea"/>
                <a:cs typeface="+mn-cs"/>
              </a:rPr>
              <a:t> means pathogenic microorganisms that are present in human blood and can cause disease in humans. </a:t>
            </a:r>
          </a:p>
          <a:p>
            <a:r>
              <a:rPr lang="en-US" sz="1200" b="0" i="0" kern="1200" dirty="0">
                <a:solidFill>
                  <a:schemeClr val="tx1"/>
                </a:solidFill>
                <a:effectLst/>
                <a:latin typeface="+mn-lt"/>
                <a:ea typeface="+mn-ea"/>
                <a:cs typeface="+mn-cs"/>
              </a:rPr>
              <a:t>These pathogens include, but are not limited to, hepatitis B virus (HBV) and human immunodeficiency virus (HIV). </a:t>
            </a:r>
            <a:br>
              <a:rPr lang="en-US" dirty="0"/>
            </a:b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5</a:t>
            </a:fld>
            <a:endParaRPr lang="en-US"/>
          </a:p>
        </p:txBody>
      </p:sp>
    </p:spTree>
    <p:extLst>
      <p:ext uri="{BB962C8B-B14F-4D97-AF65-F5344CB8AC3E}">
        <p14:creationId xmlns:p14="http://schemas.microsoft.com/office/powerpoint/2010/main" val="29272462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sz="1200" b="0" i="0" kern="1200" dirty="0">
                <a:solidFill>
                  <a:schemeClr val="tx1"/>
                </a:solidFill>
                <a:effectLst/>
                <a:latin typeface="+mn-lt"/>
                <a:ea typeface="+mn-ea"/>
                <a:cs typeface="+mn-cs"/>
              </a:rPr>
              <a:t>Employers shall provide handwashing facilities which are readily accessible to employees.</a:t>
            </a:r>
          </a:p>
          <a:p>
            <a:pPr defTabSz="934974">
              <a:defRPr/>
            </a:pPr>
            <a:endParaRPr lang="en-US" sz="1200" b="0" i="0" kern="1200" baseline="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When provision of handwashing facilities is not feasible, the employer shall provide either an appropriate antiseptic hand cleanser in conjunction with clean cloth/paper towels or antiseptic </a:t>
            </a:r>
            <a:r>
              <a:rPr lang="en-US" sz="1200" b="0" i="0" kern="1200" dirty="0" err="1">
                <a:solidFill>
                  <a:schemeClr val="tx1"/>
                </a:solidFill>
                <a:effectLst/>
                <a:latin typeface="+mn-lt"/>
                <a:ea typeface="+mn-ea"/>
                <a:cs typeface="+mn-cs"/>
              </a:rPr>
              <a:t>towelettes</a:t>
            </a:r>
            <a:r>
              <a:rPr lang="en-US" sz="1200" b="0" i="0" kern="1200" dirty="0">
                <a:solidFill>
                  <a:schemeClr val="tx1"/>
                </a:solidFill>
                <a:effectLst/>
                <a:latin typeface="+mn-lt"/>
                <a:ea typeface="+mn-ea"/>
                <a:cs typeface="+mn-cs"/>
              </a:rPr>
              <a:t>. When antiseptic hand cleansers or </a:t>
            </a:r>
            <a:r>
              <a:rPr lang="en-US" sz="1200" b="0" i="0" kern="1200" dirty="0" err="1">
                <a:solidFill>
                  <a:schemeClr val="tx1"/>
                </a:solidFill>
                <a:effectLst/>
                <a:latin typeface="+mn-lt"/>
                <a:ea typeface="+mn-ea"/>
                <a:cs typeface="+mn-cs"/>
              </a:rPr>
              <a:t>towelettes</a:t>
            </a:r>
            <a:r>
              <a:rPr lang="en-US" sz="1200" b="0" i="0" kern="1200" dirty="0">
                <a:solidFill>
                  <a:schemeClr val="tx1"/>
                </a:solidFill>
                <a:effectLst/>
                <a:latin typeface="+mn-lt"/>
                <a:ea typeface="+mn-ea"/>
                <a:cs typeface="+mn-cs"/>
              </a:rPr>
              <a:t> are used, hands shall be washed with soap and running water as soon as feasible.</a:t>
            </a:r>
          </a:p>
          <a:p>
            <a:pPr defTabSz="934974">
              <a:defRPr/>
            </a:pPr>
            <a:endParaRPr lang="en-US" sz="1200" b="0" i="0" kern="1200" baseline="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Employers shall ensure that employees wash hands and any other skin with soap and water, or flush mucous membranes with water immediately or as soon as feasible following contact of such body areas with blood or other potentially infectious materials.</a:t>
            </a:r>
          </a:p>
        </p:txBody>
      </p:sp>
      <p:sp>
        <p:nvSpPr>
          <p:cNvPr id="4" name="Slide Number Placeholder 3"/>
          <p:cNvSpPr>
            <a:spLocks noGrp="1"/>
          </p:cNvSpPr>
          <p:nvPr>
            <p:ph type="sldNum" sz="quarter" idx="10"/>
          </p:nvPr>
        </p:nvSpPr>
        <p:spPr/>
        <p:txBody>
          <a:bodyPr/>
          <a:lstStyle/>
          <a:p>
            <a:fld id="{BBC4442B-647A-4DA8-B0CC-2DF01AA3FA95}" type="slidenum">
              <a:rPr lang="en-US" smtClean="0"/>
              <a:t>24</a:t>
            </a:fld>
            <a:endParaRPr lang="en-US"/>
          </a:p>
        </p:txBody>
      </p:sp>
    </p:spTree>
    <p:extLst>
      <p:ext uri="{BB962C8B-B14F-4D97-AF65-F5344CB8AC3E}">
        <p14:creationId xmlns:p14="http://schemas.microsoft.com/office/powerpoint/2010/main" val="7507184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sz="1200" b="0" i="0" kern="1200" dirty="0">
                <a:solidFill>
                  <a:schemeClr val="tx1"/>
                </a:solidFill>
                <a:effectLst/>
                <a:latin typeface="+mn-lt"/>
                <a:ea typeface="+mn-ea"/>
                <a:cs typeface="+mn-cs"/>
              </a:rPr>
              <a:t>Contaminated needles and other contaminated sharps shall not be bent, recapped, or removed unless the employer can demonstrate that no alternative is feasible or that such action is required by a specific procedure.</a:t>
            </a:r>
          </a:p>
          <a:p>
            <a:pPr defTabSz="934974">
              <a:defRPr/>
            </a:pPr>
            <a:endParaRPr lang="en-US" sz="1200" b="0" i="0" kern="1200" baseline="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Such bending, recapping or needle removal must be approved by a safety professional and accomplished through the use of a mechanical device or a one-handed technique.</a:t>
            </a:r>
          </a:p>
          <a:p>
            <a:pPr defTabSz="934974">
              <a:defRPr/>
            </a:pPr>
            <a:endParaRPr lang="en-US" sz="1200" b="0" i="0" kern="1200" dirty="0">
              <a:solidFill>
                <a:schemeClr val="tx1"/>
              </a:solidFill>
              <a:effectLst/>
              <a:latin typeface="+mn-lt"/>
              <a:ea typeface="+mn-ea"/>
              <a:cs typeface="+mn-cs"/>
            </a:endParaRPr>
          </a:p>
          <a:p>
            <a:pPr marL="0" marR="0" indent="0" algn="l" defTabSz="934974"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Shearing or breaking of contaminated needles is prohibited.</a:t>
            </a:r>
          </a:p>
          <a:p>
            <a:pPr defTabSz="934974">
              <a:defRPr/>
            </a:pPr>
            <a:endParaRPr lang="en-US" sz="1200" b="0" i="0" kern="1200" baseline="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Immediately or as soon as possible after use, contaminated reusable sharps shall be placed in appropriate containers until properly reprocessed. These containers shall be:</a:t>
            </a:r>
          </a:p>
          <a:p>
            <a:pPr defTabSz="934974">
              <a:defRPr/>
            </a:pPr>
            <a:r>
              <a:rPr lang="en-US" sz="1200" b="0" i="0" kern="1200" dirty="0">
                <a:solidFill>
                  <a:schemeClr val="tx1"/>
                </a:solidFill>
                <a:effectLst/>
                <a:latin typeface="+mn-lt"/>
                <a:ea typeface="+mn-ea"/>
                <a:cs typeface="+mn-cs"/>
              </a:rPr>
              <a:t>Puncture resistant;</a:t>
            </a:r>
            <a:r>
              <a:rPr lang="en-US" sz="1200" b="0" i="0" kern="1200" baseline="0" dirty="0">
                <a:solidFill>
                  <a:schemeClr val="tx1"/>
                </a:solidFill>
                <a:effectLst/>
                <a:latin typeface="+mn-lt"/>
                <a:ea typeface="+mn-ea"/>
                <a:cs typeface="+mn-cs"/>
              </a:rPr>
              <a:t> l</a:t>
            </a:r>
            <a:r>
              <a:rPr lang="en-US" sz="1200" b="0" i="0" kern="1200" dirty="0">
                <a:solidFill>
                  <a:schemeClr val="tx1"/>
                </a:solidFill>
                <a:effectLst/>
                <a:latin typeface="+mn-lt"/>
                <a:ea typeface="+mn-ea"/>
                <a:cs typeface="+mn-cs"/>
              </a:rPr>
              <a:t>abeled or color-coded in accordance with this standard;</a:t>
            </a:r>
            <a:r>
              <a:rPr lang="en-US" sz="1200" b="0" i="0" kern="1200" baseline="0" dirty="0">
                <a:solidFill>
                  <a:schemeClr val="tx1"/>
                </a:solidFill>
                <a:effectLst/>
                <a:latin typeface="+mn-lt"/>
                <a:ea typeface="+mn-ea"/>
                <a:cs typeface="+mn-cs"/>
              </a:rPr>
              <a:t> and l</a:t>
            </a:r>
            <a:r>
              <a:rPr lang="en-US" sz="1200" b="0" i="0" kern="1200" dirty="0">
                <a:solidFill>
                  <a:schemeClr val="tx1"/>
                </a:solidFill>
                <a:effectLst/>
                <a:latin typeface="+mn-lt"/>
                <a:ea typeface="+mn-ea"/>
                <a:cs typeface="+mn-cs"/>
              </a:rPr>
              <a:t>eak-proof on the sides and bottom</a:t>
            </a:r>
          </a:p>
        </p:txBody>
      </p:sp>
      <p:sp>
        <p:nvSpPr>
          <p:cNvPr id="4" name="Slide Number Placeholder 3"/>
          <p:cNvSpPr>
            <a:spLocks noGrp="1"/>
          </p:cNvSpPr>
          <p:nvPr>
            <p:ph type="sldNum" sz="quarter" idx="10"/>
          </p:nvPr>
        </p:nvSpPr>
        <p:spPr/>
        <p:txBody>
          <a:bodyPr/>
          <a:lstStyle/>
          <a:p>
            <a:fld id="{BBC4442B-647A-4DA8-B0CC-2DF01AA3FA95}" type="slidenum">
              <a:rPr lang="en-US" smtClean="0"/>
              <a:t>25</a:t>
            </a:fld>
            <a:endParaRPr lang="en-US"/>
          </a:p>
        </p:txBody>
      </p:sp>
    </p:spTree>
    <p:extLst>
      <p:ext uri="{BB962C8B-B14F-4D97-AF65-F5344CB8AC3E}">
        <p14:creationId xmlns:p14="http://schemas.microsoft.com/office/powerpoint/2010/main" val="7507184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sz="1200" b="0" i="0" kern="1200" dirty="0">
                <a:solidFill>
                  <a:schemeClr val="tx1"/>
                </a:solidFill>
                <a:effectLst/>
                <a:latin typeface="+mn-lt"/>
                <a:ea typeface="+mn-ea"/>
                <a:cs typeface="+mn-cs"/>
              </a:rPr>
              <a:t>Eating, drinking, smoking, applying cosmetics or lip balm, and handling contact lenses are prohibited in work areas where there is a reasonable likelihood of occupational exposure.</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Food and drink shall not be kept in refrigerators, freezers, shelves, cabinets or on countertops or benchtops where blood or other potentially infectious materials are present.</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All procedures involving blood or other potentially infectious materials shall be performed in such a manner as to minimize splashing, spraying, spattering, and generation of droplets of these substances.</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Mouth pipetting/suctioning of blood or other potentially infectious materials is prohibited.</a:t>
            </a:r>
          </a:p>
        </p:txBody>
      </p:sp>
      <p:sp>
        <p:nvSpPr>
          <p:cNvPr id="4" name="Slide Number Placeholder 3"/>
          <p:cNvSpPr>
            <a:spLocks noGrp="1"/>
          </p:cNvSpPr>
          <p:nvPr>
            <p:ph type="sldNum" sz="quarter" idx="10"/>
          </p:nvPr>
        </p:nvSpPr>
        <p:spPr/>
        <p:txBody>
          <a:bodyPr/>
          <a:lstStyle/>
          <a:p>
            <a:fld id="{BBC4442B-647A-4DA8-B0CC-2DF01AA3FA95}" type="slidenum">
              <a:rPr lang="en-US" smtClean="0"/>
              <a:t>26</a:t>
            </a:fld>
            <a:endParaRPr lang="en-US"/>
          </a:p>
        </p:txBody>
      </p:sp>
    </p:spTree>
    <p:extLst>
      <p:ext uri="{BB962C8B-B14F-4D97-AF65-F5344CB8AC3E}">
        <p14:creationId xmlns:p14="http://schemas.microsoft.com/office/powerpoint/2010/main" val="7507184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sz="1200" b="0" i="0" kern="1200" dirty="0">
                <a:solidFill>
                  <a:schemeClr val="tx1"/>
                </a:solidFill>
                <a:effectLst/>
                <a:latin typeface="+mn-lt"/>
                <a:ea typeface="+mn-ea"/>
                <a:cs typeface="+mn-cs"/>
              </a:rPr>
              <a:t>Specimens of blood or other potentially infectious materials shall be placed in a container which prevents leakage during collection, handling, processing, storage, transport, or shipping.</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If outside contamination of the primary container occurs, the primary container shall be placed within a second container which prevents leakage during handling, processing, storage, transport, or shipping and is labeled or color-coded according to the requirements of this standard.</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If the specimen could puncture the primary container, the primary container shall be placed within a secondary container which is puncture-resistant.</a:t>
            </a:r>
          </a:p>
          <a:p>
            <a:pPr defTabSz="934974">
              <a:defRPr/>
            </a:pPr>
            <a:endParaRPr lang="en-US" sz="1200" b="0" i="0" kern="1200" dirty="0">
              <a:solidFill>
                <a:schemeClr val="tx1"/>
              </a:solidFill>
              <a:effectLst/>
              <a:latin typeface="+mn-lt"/>
              <a:ea typeface="+mn-ea"/>
              <a:cs typeface="+mn-cs"/>
            </a:endParaRPr>
          </a:p>
          <a:p>
            <a:pPr defTabSz="934974">
              <a:defRPr/>
            </a:pPr>
            <a:r>
              <a:rPr lang="en-US" sz="1200" b="0" i="0" kern="1200" dirty="0">
                <a:solidFill>
                  <a:schemeClr val="tx1"/>
                </a:solidFill>
                <a:effectLst/>
                <a:latin typeface="+mn-lt"/>
                <a:ea typeface="+mn-ea"/>
                <a:cs typeface="+mn-cs"/>
              </a:rPr>
              <a:t>Equipment which may become contaminated with blood or other potentially infectious materials shall be examined prior to servicing or shipping and shall be decontaminated as necessary.</a:t>
            </a:r>
            <a:endParaRPr lang="en-US" sz="1200" b="0" i="0" kern="1200" baseline="0" dirty="0">
              <a:solidFill>
                <a:schemeClr val="tx1"/>
              </a:solidFill>
              <a:effectLst/>
              <a:latin typeface="+mn-lt"/>
              <a:ea typeface="+mn-ea"/>
              <a:cs typeface="+mn-cs"/>
            </a:endParaRPr>
          </a:p>
          <a:p>
            <a:pPr defTabSz="934974">
              <a:defRPr/>
            </a:pPr>
            <a:endParaRPr lang="en-US" baseline="0" dirty="0"/>
          </a:p>
        </p:txBody>
      </p:sp>
      <p:sp>
        <p:nvSpPr>
          <p:cNvPr id="4" name="Slide Number Placeholder 3"/>
          <p:cNvSpPr>
            <a:spLocks noGrp="1"/>
          </p:cNvSpPr>
          <p:nvPr>
            <p:ph type="sldNum" sz="quarter" idx="10"/>
          </p:nvPr>
        </p:nvSpPr>
        <p:spPr/>
        <p:txBody>
          <a:bodyPr/>
          <a:lstStyle/>
          <a:p>
            <a:fld id="{BBC4442B-647A-4DA8-B0CC-2DF01AA3FA95}" type="slidenum">
              <a:rPr lang="en-US" smtClean="0"/>
              <a:t>27</a:t>
            </a:fld>
            <a:endParaRPr lang="en-US"/>
          </a:p>
        </p:txBody>
      </p:sp>
    </p:spTree>
    <p:extLst>
      <p:ext uri="{BB962C8B-B14F-4D97-AF65-F5344CB8AC3E}">
        <p14:creationId xmlns:p14="http://schemas.microsoft.com/office/powerpoint/2010/main" val="7507184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facility or work area should identify the need for changes in engineering and work practices.  This may occur through the review of OSHA records, employee interviews or committee activities.</a:t>
            </a:r>
          </a:p>
          <a:p>
            <a:endParaRPr lang="en-US" baseline="0" dirty="0"/>
          </a:p>
          <a:p>
            <a:r>
              <a:rPr lang="en-US" baseline="0" dirty="0"/>
              <a:t>The facility should evaluate new procedures and new products regularly by conducting activities such as literature reviews or supplier information.</a:t>
            </a:r>
          </a:p>
          <a:p>
            <a:endParaRPr lang="en-US" baseline="0" dirty="0"/>
          </a:p>
          <a:p>
            <a:r>
              <a:rPr lang="en-US" baseline="0" dirty="0"/>
              <a:t>Both front-line workers and management officials should be involved in the evaluation process.  </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28</a:t>
            </a:fld>
            <a:endParaRPr lang="en-US"/>
          </a:p>
        </p:txBody>
      </p:sp>
    </p:spTree>
    <p:extLst>
      <p:ext uri="{BB962C8B-B14F-4D97-AF65-F5344CB8AC3E}">
        <p14:creationId xmlns:p14="http://schemas.microsoft.com/office/powerpoint/2010/main" val="23630650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Personal Protective Equipment</a:t>
            </a:r>
            <a:r>
              <a:rPr lang="en-US" sz="1200" b="0" i="0" kern="1200" dirty="0">
                <a:solidFill>
                  <a:schemeClr val="tx1"/>
                </a:solidFill>
                <a:effectLst/>
                <a:latin typeface="+mn-lt"/>
                <a:ea typeface="+mn-ea"/>
                <a:cs typeface="+mn-cs"/>
              </a:rPr>
              <a:t> is specialized clothing or equipment worn by an employee for protection against a hazard. General work clothes (e.g., uniforms, pants, shirts or blouses) not intended to function as protection against a hazard are not considered to be personal protective equipment. </a:t>
            </a:r>
            <a:br>
              <a:rPr lang="en-US" dirty="0"/>
            </a:br>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30</a:t>
            </a:fld>
            <a:endParaRPr lang="en-US"/>
          </a:p>
        </p:txBody>
      </p:sp>
    </p:spTree>
    <p:extLst>
      <p:ext uri="{BB962C8B-B14F-4D97-AF65-F5344CB8AC3E}">
        <p14:creationId xmlns:p14="http://schemas.microsoft.com/office/powerpoint/2010/main" val="3451846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PPE is provided to employees at no cost to them.  </a:t>
            </a:r>
          </a:p>
          <a:p>
            <a:endParaRPr lang="en-US" dirty="0"/>
          </a:p>
          <a:p>
            <a:r>
              <a:rPr lang="en-US" dirty="0"/>
              <a:t>Training in the use of the appropriate PPE</a:t>
            </a:r>
            <a:r>
              <a:rPr lang="en-US" baseline="0" dirty="0"/>
              <a:t> for specific tasks and procedures should be provided.  </a:t>
            </a:r>
          </a:p>
          <a:p>
            <a:endParaRPr lang="en-US" baseline="0" dirty="0"/>
          </a:p>
          <a:p>
            <a:r>
              <a:rPr lang="en-US" baseline="0" dirty="0"/>
              <a:t>The site-specific ECP should describe the type of PPE available to employees in their work area. </a:t>
            </a:r>
          </a:p>
          <a:p>
            <a:endParaRPr lang="en-US" baseline="0" dirty="0"/>
          </a:p>
          <a:p>
            <a:r>
              <a:rPr lang="en-US" baseline="0" dirty="0"/>
              <a:t>The ECP should also specify how employees in their work area will obtain PPE and who is responsible for ensuring the PPE is available. </a:t>
            </a:r>
          </a:p>
        </p:txBody>
      </p:sp>
      <p:sp>
        <p:nvSpPr>
          <p:cNvPr id="4" name="Slide Number Placeholder 3"/>
          <p:cNvSpPr>
            <a:spLocks noGrp="1"/>
          </p:cNvSpPr>
          <p:nvPr>
            <p:ph type="sldNum" sz="quarter" idx="10"/>
          </p:nvPr>
        </p:nvSpPr>
        <p:spPr/>
        <p:txBody>
          <a:bodyPr/>
          <a:lstStyle/>
          <a:p>
            <a:fld id="{BBC4442B-647A-4DA8-B0CC-2DF01AA3FA95}" type="slidenum">
              <a:rPr lang="en-US" smtClean="0"/>
              <a:t>31</a:t>
            </a:fld>
            <a:endParaRPr lang="en-US"/>
          </a:p>
        </p:txBody>
      </p:sp>
    </p:spTree>
    <p:extLst>
      <p:ext uri="{BB962C8B-B14F-4D97-AF65-F5344CB8AC3E}">
        <p14:creationId xmlns:p14="http://schemas.microsoft.com/office/powerpoint/2010/main" val="27798642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Wash hands immediately or as soon as feasible after removing gloves or other PPE.</a:t>
            </a:r>
          </a:p>
          <a:p>
            <a:endParaRPr lang="en-US" dirty="0"/>
          </a:p>
          <a:p>
            <a:r>
              <a:rPr lang="en-US" dirty="0"/>
              <a:t>Remove PPE after it becomes contaminated by blood or OPIM and before leaving the work area.</a:t>
            </a:r>
          </a:p>
          <a:p>
            <a:pPr defTabSz="934974">
              <a:defRPr/>
            </a:pPr>
            <a:endParaRPr lang="en-US" dirty="0"/>
          </a:p>
          <a:p>
            <a:pPr defTabSz="934974">
              <a:defRPr/>
            </a:pPr>
            <a:r>
              <a:rPr lang="en-US" dirty="0"/>
              <a:t>Remove immediately or as soon as feasible any garment contaminated</a:t>
            </a:r>
            <a:r>
              <a:rPr lang="en-US" baseline="0" dirty="0"/>
              <a:t> by blood or OPIM,</a:t>
            </a:r>
            <a:r>
              <a:rPr lang="en-US" dirty="0"/>
              <a:t> in such a way as to avoid contact with the outer surface.</a:t>
            </a:r>
            <a:endParaRPr lang="en-US" baseline="0" dirty="0"/>
          </a:p>
          <a:p>
            <a:endParaRPr lang="en-US" baseline="0" dirty="0"/>
          </a:p>
          <a:p>
            <a:r>
              <a:rPr lang="en-US" baseline="0" dirty="0"/>
              <a:t>The site-specific ECP should describe how used PPE may be disposed, and the procedure for handling used PPE.</a:t>
            </a:r>
          </a:p>
        </p:txBody>
      </p:sp>
      <p:sp>
        <p:nvSpPr>
          <p:cNvPr id="4" name="Slide Number Placeholder 3"/>
          <p:cNvSpPr>
            <a:spLocks noGrp="1"/>
          </p:cNvSpPr>
          <p:nvPr>
            <p:ph type="sldNum" sz="quarter" idx="10"/>
          </p:nvPr>
        </p:nvSpPr>
        <p:spPr/>
        <p:txBody>
          <a:bodyPr/>
          <a:lstStyle/>
          <a:p>
            <a:fld id="{BBC4442B-647A-4DA8-B0CC-2DF01AA3FA95}" type="slidenum">
              <a:rPr lang="en-US" smtClean="0"/>
              <a:t>32</a:t>
            </a:fld>
            <a:endParaRPr lang="en-US"/>
          </a:p>
        </p:txBody>
      </p:sp>
    </p:spTree>
    <p:extLst>
      <p:ext uri="{BB962C8B-B14F-4D97-AF65-F5344CB8AC3E}">
        <p14:creationId xmlns:p14="http://schemas.microsoft.com/office/powerpoint/2010/main" val="2779864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Wear appropriate gloves when it is reasonably anticipated that there may be hand contact with blood or OPIM, and when handling or touching contaminated items or surfaces.  </a:t>
            </a:r>
          </a:p>
          <a:p>
            <a:endParaRPr lang="en-US" dirty="0"/>
          </a:p>
          <a:p>
            <a:r>
              <a:rPr lang="en-US" dirty="0"/>
              <a:t>Replace gloves if torn, punctured or contaminated, or if their ability to function as a barrier is compromised.</a:t>
            </a:r>
          </a:p>
          <a:p>
            <a:pPr defTabSz="934974">
              <a:defRPr/>
            </a:pPr>
            <a:endParaRPr lang="en-US" dirty="0"/>
          </a:p>
          <a:p>
            <a:pPr defTabSz="934974">
              <a:defRPr/>
            </a:pPr>
            <a:r>
              <a:rPr lang="en-US" dirty="0"/>
              <a:t>Never wash or decontaminate disposable gloves for reuse.</a:t>
            </a:r>
          </a:p>
          <a:p>
            <a:endParaRPr lang="en-US" baseline="0" dirty="0"/>
          </a:p>
        </p:txBody>
      </p:sp>
      <p:sp>
        <p:nvSpPr>
          <p:cNvPr id="4" name="Slide Number Placeholder 3"/>
          <p:cNvSpPr>
            <a:spLocks noGrp="1"/>
          </p:cNvSpPr>
          <p:nvPr>
            <p:ph type="sldNum" sz="quarter" idx="10"/>
          </p:nvPr>
        </p:nvSpPr>
        <p:spPr/>
        <p:txBody>
          <a:bodyPr/>
          <a:lstStyle/>
          <a:p>
            <a:fld id="{BBC4442B-647A-4DA8-B0CC-2DF01AA3FA95}" type="slidenum">
              <a:rPr lang="en-US" smtClean="0"/>
              <a:t>33</a:t>
            </a:fld>
            <a:endParaRPr lang="en-US"/>
          </a:p>
        </p:txBody>
      </p:sp>
    </p:spTree>
    <p:extLst>
      <p:ext uri="{BB962C8B-B14F-4D97-AF65-F5344CB8AC3E}">
        <p14:creationId xmlns:p14="http://schemas.microsoft.com/office/powerpoint/2010/main" val="27798642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Utility gloves may be decontaminated for reuse if their integrity is not compromised; discard utility gloves if they show signs of cracking, peeling, tearing, puncturing, or deterioration.</a:t>
            </a:r>
          </a:p>
          <a:p>
            <a:endParaRPr lang="en-US" dirty="0"/>
          </a:p>
          <a:p>
            <a:r>
              <a:rPr lang="en-US" dirty="0"/>
              <a:t>Wear appropriate face and eye protection when splashes, sprays, spatters, or droplets of blood or OPIM pose a hazard to the eye, nose, or mouth.</a:t>
            </a:r>
          </a:p>
        </p:txBody>
      </p:sp>
      <p:sp>
        <p:nvSpPr>
          <p:cNvPr id="4" name="Slide Number Placeholder 3"/>
          <p:cNvSpPr>
            <a:spLocks noGrp="1"/>
          </p:cNvSpPr>
          <p:nvPr>
            <p:ph type="sldNum" sz="quarter" idx="10"/>
          </p:nvPr>
        </p:nvSpPr>
        <p:spPr/>
        <p:txBody>
          <a:bodyPr/>
          <a:lstStyle/>
          <a:p>
            <a:fld id="{BBC4442B-647A-4DA8-B0CC-2DF01AA3FA95}" type="slidenum">
              <a:rPr lang="en-US" smtClean="0"/>
              <a:t>34</a:t>
            </a:fld>
            <a:endParaRPr lang="en-US"/>
          </a:p>
        </p:txBody>
      </p:sp>
    </p:spTree>
    <p:extLst>
      <p:ext uri="{BB962C8B-B14F-4D97-AF65-F5344CB8AC3E}">
        <p14:creationId xmlns:p14="http://schemas.microsoft.com/office/powerpoint/2010/main" val="2779864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“Hepatitis” means inflammation of the liver. The liver is a vital organ that processes nutrients, filters the blood, and fights infections. When the liver is inflamed or damaged, its function can be affected. </a:t>
            </a:r>
          </a:p>
          <a:p>
            <a:endParaRPr lang="en-US" dirty="0"/>
          </a:p>
          <a:p>
            <a:r>
              <a:rPr lang="en-US" dirty="0"/>
              <a:t>Hepatitis B can be a serious liver disease that results from infection with the Hepatitis B virus. </a:t>
            </a:r>
          </a:p>
          <a:p>
            <a:endParaRPr lang="en-US" dirty="0"/>
          </a:p>
          <a:p>
            <a:r>
              <a:rPr lang="en-US" dirty="0"/>
              <a:t>Acute Hepatitis B refers to a short-term infection that occurs within the first 6 months after someone is infected with the virus. The infection can range in severity from a mild illness with few or no symptoms to a serious condition requiring hospitalization. Some people, especially adults, are able to clear, or get rid of, the virus without treatment. People who clear the virus become immune and cannot get infected with the Hepatitis B virus again. </a:t>
            </a:r>
          </a:p>
          <a:p>
            <a:endParaRPr lang="en-US" dirty="0"/>
          </a:p>
          <a:p>
            <a:r>
              <a:rPr lang="en-US" dirty="0"/>
              <a:t>Chronic Hepatitis B refers to a lifelong infection with the Hepatitis B virus. The likelihood that a person develops a chronic infection depends on the age at which someone becomes infected. </a:t>
            </a:r>
            <a:r>
              <a:rPr lang="en-US" baseline="0" dirty="0"/>
              <a:t>Approximately</a:t>
            </a:r>
            <a:r>
              <a:rPr lang="en-US" dirty="0"/>
              <a:t> 5% of adults infected</a:t>
            </a:r>
            <a:r>
              <a:rPr lang="en-US" baseline="0" dirty="0"/>
              <a:t> with the Hepatitis B virus </a:t>
            </a:r>
            <a:r>
              <a:rPr lang="en-US" dirty="0"/>
              <a:t>will develop chronic Hepatitis B. Over time, chronic Hepatitis B can cause serious health problems, including liver damage, cirrhosis, liver cancer, and even death. </a:t>
            </a:r>
          </a:p>
        </p:txBody>
      </p:sp>
      <p:sp>
        <p:nvSpPr>
          <p:cNvPr id="4" name="Slide Number Placeholder 3"/>
          <p:cNvSpPr>
            <a:spLocks noGrp="1"/>
          </p:cNvSpPr>
          <p:nvPr>
            <p:ph type="sldNum" sz="quarter" idx="10"/>
          </p:nvPr>
        </p:nvSpPr>
        <p:spPr/>
        <p:txBody>
          <a:bodyPr/>
          <a:lstStyle/>
          <a:p>
            <a:fld id="{BBC4442B-647A-4DA8-B0CC-2DF01AA3FA95}" type="slidenum">
              <a:rPr lang="en-US" smtClean="0"/>
              <a:t>6</a:t>
            </a:fld>
            <a:endParaRPr lang="en-US"/>
          </a:p>
        </p:txBody>
      </p:sp>
    </p:spTree>
    <p:extLst>
      <p:ext uri="{BB962C8B-B14F-4D97-AF65-F5344CB8AC3E}">
        <p14:creationId xmlns:p14="http://schemas.microsoft.com/office/powerpoint/2010/main" val="33874556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Efficacy</a:t>
            </a:r>
            <a:r>
              <a:rPr lang="en-US" baseline="0" dirty="0"/>
              <a:t> –The HBV vaccine is very safe, and it is effective at preventing hepatitis B.  </a:t>
            </a:r>
          </a:p>
          <a:p>
            <a:pPr defTabSz="934974">
              <a:defRPr/>
            </a:pPr>
            <a:endParaRPr lang="en-US" u="sng" baseline="0" dirty="0"/>
          </a:p>
          <a:p>
            <a:pPr defTabSz="934974">
              <a:defRPr/>
            </a:pPr>
            <a:r>
              <a:rPr lang="en-US" u="sng" baseline="0" dirty="0"/>
              <a:t>Safety</a:t>
            </a:r>
            <a:r>
              <a:rPr lang="en-US" baseline="0" dirty="0"/>
              <a:t> – No serious side effects are known to be caused by the hepatitis B infection.  Most people who get the HBV vaccine will have no side effects at all.  When side effects do occur, they are very mild, such as a low fever or a sore arm from the shot.</a:t>
            </a:r>
            <a:endParaRPr lang="en-US" dirty="0"/>
          </a:p>
          <a:p>
            <a:pPr defTabSz="934974">
              <a:defRPr/>
            </a:pPr>
            <a:endParaRPr lang="en-US" u="sng" baseline="0" dirty="0"/>
          </a:p>
          <a:p>
            <a:pPr defTabSz="934974">
              <a:defRPr/>
            </a:pPr>
            <a:r>
              <a:rPr lang="en-US" u="sng" baseline="0" dirty="0"/>
              <a:t>Method of administration</a:t>
            </a:r>
            <a:r>
              <a:rPr lang="en-US" baseline="0" dirty="0"/>
              <a:t> – </a:t>
            </a:r>
            <a:r>
              <a:rPr lang="en-US" dirty="0"/>
              <a:t>The Hepatitis B vaccine is typically given as a series of 3 shots over a period of 6 months. The entire series is needed for long-term protection. </a:t>
            </a:r>
          </a:p>
          <a:p>
            <a:r>
              <a:rPr lang="en-US" baseline="0" dirty="0"/>
              <a:t> </a:t>
            </a:r>
            <a:endParaRPr lang="en-US" dirty="0"/>
          </a:p>
          <a:p>
            <a:pPr defTabSz="934974">
              <a:defRPr/>
            </a:pPr>
            <a:r>
              <a:rPr lang="en-US" u="sng" baseline="0" dirty="0"/>
              <a:t>Benefits of being vaccinated</a:t>
            </a:r>
            <a:r>
              <a:rPr lang="en-US" baseline="0" dirty="0"/>
              <a:t> – The best way to protect against hepatitis B is by getting the hepatitis B vaccine.</a:t>
            </a:r>
            <a:endParaRPr lang="en-US" dirty="0"/>
          </a:p>
          <a:p>
            <a:endParaRPr lang="en-US" u="sng" dirty="0"/>
          </a:p>
        </p:txBody>
      </p:sp>
      <p:sp>
        <p:nvSpPr>
          <p:cNvPr id="4" name="Slide Number Placeholder 3"/>
          <p:cNvSpPr>
            <a:spLocks noGrp="1"/>
          </p:cNvSpPr>
          <p:nvPr>
            <p:ph type="sldNum" sz="quarter" idx="10"/>
          </p:nvPr>
        </p:nvSpPr>
        <p:spPr/>
        <p:txBody>
          <a:bodyPr/>
          <a:lstStyle/>
          <a:p>
            <a:fld id="{BBC4442B-647A-4DA8-B0CC-2DF01AA3FA95}" type="slidenum">
              <a:rPr lang="en-US" smtClean="0"/>
              <a:t>36</a:t>
            </a:fld>
            <a:endParaRPr lang="en-US"/>
          </a:p>
        </p:txBody>
      </p:sp>
    </p:spTree>
    <p:extLst>
      <p:ext uri="{BB962C8B-B14F-4D97-AF65-F5344CB8AC3E}">
        <p14:creationId xmlns:p14="http://schemas.microsoft.com/office/powerpoint/2010/main" val="7272900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hepatitis B vaccination series is available free of charge after initial employee training and within 10 days of initial assignment to all employees identified in the exposure determination section of this plan. </a:t>
            </a:r>
          </a:p>
          <a:p>
            <a:endParaRPr lang="en-US" dirty="0"/>
          </a:p>
          <a:p>
            <a:r>
              <a:rPr lang="en-US" dirty="0"/>
              <a:t>Vaccination is encouraged unless: </a:t>
            </a:r>
          </a:p>
          <a:p>
            <a:pPr marL="701231" lvl="1" indent="-233744">
              <a:buAutoNum type="arabicParenR"/>
            </a:pPr>
            <a:r>
              <a:rPr lang="en-US" dirty="0"/>
              <a:t>documentation exists that the employee has previously received the series; </a:t>
            </a:r>
          </a:p>
          <a:p>
            <a:pPr marL="701231" lvl="1" indent="-233744">
              <a:buAutoNum type="arabicParenR"/>
            </a:pPr>
            <a:r>
              <a:rPr lang="en-US" dirty="0"/>
              <a:t>antibody testing reveals that the employee is immune; or </a:t>
            </a:r>
          </a:p>
          <a:p>
            <a:pPr marL="701231" lvl="1" indent="-233744">
              <a:buAutoNum type="arabicParenR"/>
            </a:pPr>
            <a:r>
              <a:rPr lang="en-US" dirty="0"/>
              <a:t>medical evaluation shows that vaccination is contraindicated.</a:t>
            </a:r>
          </a:p>
        </p:txBody>
      </p:sp>
      <p:sp>
        <p:nvSpPr>
          <p:cNvPr id="4" name="Slide Number Placeholder 3"/>
          <p:cNvSpPr>
            <a:spLocks noGrp="1"/>
          </p:cNvSpPr>
          <p:nvPr>
            <p:ph type="sldNum" sz="quarter" idx="10"/>
          </p:nvPr>
        </p:nvSpPr>
        <p:spPr/>
        <p:txBody>
          <a:bodyPr/>
          <a:lstStyle/>
          <a:p>
            <a:fld id="{BBC4442B-647A-4DA8-B0CC-2DF01AA3FA95}" type="slidenum">
              <a:rPr lang="en-US" smtClean="0"/>
              <a:t>37</a:t>
            </a:fld>
            <a:endParaRPr lang="en-US"/>
          </a:p>
        </p:txBody>
      </p:sp>
    </p:spTree>
    <p:extLst>
      <p:ext uri="{BB962C8B-B14F-4D97-AF65-F5344CB8AC3E}">
        <p14:creationId xmlns:p14="http://schemas.microsoft.com/office/powerpoint/2010/main" val="7272900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if an employee declines the vaccination, the employee must sign a declination form. </a:t>
            </a:r>
          </a:p>
          <a:p>
            <a:endParaRPr lang="en-US" dirty="0"/>
          </a:p>
          <a:p>
            <a:r>
              <a:rPr lang="en-US" dirty="0"/>
              <a:t>Employees who decline may request and obtain the vaccination at a later date at no cost. </a:t>
            </a:r>
          </a:p>
          <a:p>
            <a:endParaRPr lang="en-US" dirty="0"/>
          </a:p>
          <a:p>
            <a:r>
              <a:rPr lang="en-US" dirty="0"/>
              <a:t>Documentation of refusal of the vaccination must be kept at the location specified in the ECP. </a:t>
            </a:r>
          </a:p>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38</a:t>
            </a:fld>
            <a:endParaRPr lang="en-US"/>
          </a:p>
        </p:txBody>
      </p:sp>
    </p:spTree>
    <p:extLst>
      <p:ext uri="{BB962C8B-B14F-4D97-AF65-F5344CB8AC3E}">
        <p14:creationId xmlns:p14="http://schemas.microsoft.com/office/powerpoint/2010/main" val="7272900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location to be provided vaccination is defined in the ECP.  Employees on the Columbia main campus are provided vaccination at Student Health Services in the Allergy and Immunization Clinic.  School of Medicine employees are provided vaccination at the Family </a:t>
            </a:r>
            <a:r>
              <a:rPr lang="en-US" dirty="0" err="1"/>
              <a:t>Medicne</a:t>
            </a:r>
            <a:r>
              <a:rPr lang="en-US" dirty="0"/>
              <a:t> Clinic (3209 Colonial Dr.).</a:t>
            </a:r>
          </a:p>
          <a:p>
            <a:endParaRPr lang="en-US" dirty="0"/>
          </a:p>
          <a:p>
            <a:r>
              <a:rPr lang="en-US" dirty="0"/>
              <a:t>Following the medical evaluation, a copy of the health care professional’s written opinion will be obtained and provided to the employee within 15 days of the completion of the evaluation. It will be limited to whether the employee requires the hepatitis vaccine and whether the vaccine was administered.</a:t>
            </a:r>
          </a:p>
        </p:txBody>
      </p:sp>
      <p:sp>
        <p:nvSpPr>
          <p:cNvPr id="4" name="Slide Number Placeholder 3"/>
          <p:cNvSpPr>
            <a:spLocks noGrp="1"/>
          </p:cNvSpPr>
          <p:nvPr>
            <p:ph type="sldNum" sz="quarter" idx="10"/>
          </p:nvPr>
        </p:nvSpPr>
        <p:spPr/>
        <p:txBody>
          <a:bodyPr/>
          <a:lstStyle/>
          <a:p>
            <a:fld id="{BBC4442B-647A-4DA8-B0CC-2DF01AA3FA95}" type="slidenum">
              <a:rPr lang="en-US" smtClean="0"/>
              <a:t>39</a:t>
            </a:fld>
            <a:endParaRPr lang="en-US"/>
          </a:p>
        </p:txBody>
      </p:sp>
    </p:spTree>
    <p:extLst>
      <p:ext uri="{BB962C8B-B14F-4D97-AF65-F5344CB8AC3E}">
        <p14:creationId xmlns:p14="http://schemas.microsoft.com/office/powerpoint/2010/main" val="7272900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Exposure Incident</a:t>
            </a:r>
            <a:r>
              <a:rPr lang="en-US" sz="1200" b="0" i="0" kern="1200" dirty="0">
                <a:solidFill>
                  <a:schemeClr val="tx1"/>
                </a:solidFill>
                <a:effectLst/>
                <a:latin typeface="+mn-lt"/>
                <a:ea typeface="+mn-ea"/>
                <a:cs typeface="+mn-cs"/>
              </a:rPr>
              <a:t> means a specific eye, mouth, other mucous membrane, non-intact skin, or parenteral contact with blood or other potentially infectious materials that results from the performance of an employee's duties. </a:t>
            </a:r>
            <a:br>
              <a:rPr lang="en-US" dirty="0"/>
            </a:br>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41</a:t>
            </a:fld>
            <a:endParaRPr lang="en-US"/>
          </a:p>
        </p:txBody>
      </p:sp>
    </p:spTree>
    <p:extLst>
      <p:ext uri="{BB962C8B-B14F-4D97-AF65-F5344CB8AC3E}">
        <p14:creationId xmlns:p14="http://schemas.microsoft.com/office/powerpoint/2010/main" val="13853918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site-specific ECP describes who to contact should an exposure incident occurs.</a:t>
            </a:r>
          </a:p>
          <a:p>
            <a:endParaRPr lang="en-US"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Initial first aid may include cleaning the wound, or flushing the eyes or other mucous membranes.  Following initial first aid, an immediately available confidential medical evaluation and follow-up will be conducted. </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42</a:t>
            </a:fld>
            <a:endParaRPr lang="en-US"/>
          </a:p>
        </p:txBody>
      </p:sp>
    </p:spTree>
    <p:extLst>
      <p:ext uri="{BB962C8B-B14F-4D97-AF65-F5344CB8AC3E}">
        <p14:creationId xmlns:p14="http://schemas.microsoft.com/office/powerpoint/2010/main" val="2709108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following medical evaluation and follow-up activities will be performed:</a:t>
            </a:r>
          </a:p>
          <a:p>
            <a:r>
              <a:rPr lang="en-US" sz="1200" b="0" i="0" u="none" strike="noStrike" kern="1200" baseline="0" dirty="0">
                <a:solidFill>
                  <a:schemeClr val="tx1"/>
                </a:solidFill>
                <a:latin typeface="+mn-lt"/>
                <a:ea typeface="+mn-ea"/>
                <a:cs typeface="+mn-cs"/>
              </a:rPr>
              <a:t>■ Document the routes of exposure and how the exposure occurred.</a:t>
            </a:r>
          </a:p>
          <a:p>
            <a:r>
              <a:rPr lang="en-US" sz="1200" b="0" i="0" u="none" strike="noStrike" kern="1200" baseline="0" dirty="0">
                <a:solidFill>
                  <a:schemeClr val="tx1"/>
                </a:solidFill>
                <a:latin typeface="+mn-lt"/>
                <a:ea typeface="+mn-ea"/>
                <a:cs typeface="+mn-cs"/>
              </a:rPr>
              <a:t>■ Identify and document the source individual (unless the employer can establish that identification is infeasible or prohibited by state or local law). </a:t>
            </a:r>
            <a:r>
              <a:rPr lang="en-US" sz="1200" b="0" i="1" kern="1200" dirty="0">
                <a:solidFill>
                  <a:schemeClr val="tx1"/>
                </a:solidFill>
                <a:effectLst/>
                <a:latin typeface="+mn-lt"/>
                <a:ea typeface="+mn-ea"/>
                <a:cs typeface="+mn-cs"/>
              </a:rPr>
              <a:t>Source Individual</a:t>
            </a:r>
            <a:r>
              <a:rPr lang="en-US" sz="1200" b="0" i="0" kern="1200" dirty="0">
                <a:solidFill>
                  <a:schemeClr val="tx1"/>
                </a:solidFill>
                <a:effectLst/>
                <a:latin typeface="+mn-lt"/>
                <a:ea typeface="+mn-ea"/>
                <a:cs typeface="+mn-cs"/>
              </a:rPr>
              <a:t> means any individual, living or dead, whose blood or other potentially infectious materials may be a source of occupational exposure to the employee.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Obtain consent and make arrangements to have the source individual tested as soon as possible to determine HIV, HCV, and HBV infectivity; document that the source individual’s test results were conveyed to the employee’s health care provider.</a:t>
            </a:r>
          </a:p>
          <a:p>
            <a:r>
              <a:rPr lang="en-US" sz="1200" b="0" i="0" u="none" strike="noStrike" kern="1200" baseline="0" dirty="0">
                <a:solidFill>
                  <a:schemeClr val="tx1"/>
                </a:solidFill>
                <a:latin typeface="+mn-lt"/>
                <a:ea typeface="+mn-ea"/>
                <a:cs typeface="+mn-cs"/>
              </a:rPr>
              <a:t>■ If the source individual is already known to be HIV, HCV and/or HBV positive, new testing need not be performed.</a:t>
            </a:r>
          </a:p>
        </p:txBody>
      </p:sp>
      <p:sp>
        <p:nvSpPr>
          <p:cNvPr id="4" name="Slide Number Placeholder 3"/>
          <p:cNvSpPr>
            <a:spLocks noGrp="1"/>
          </p:cNvSpPr>
          <p:nvPr>
            <p:ph type="sldNum" sz="quarter" idx="10"/>
          </p:nvPr>
        </p:nvSpPr>
        <p:spPr/>
        <p:txBody>
          <a:bodyPr/>
          <a:lstStyle/>
          <a:p>
            <a:fld id="{BBC4442B-647A-4DA8-B0CC-2DF01AA3FA95}" type="slidenum">
              <a:rPr lang="en-US" smtClean="0"/>
              <a:t>43</a:t>
            </a:fld>
            <a:endParaRPr lang="en-US"/>
          </a:p>
        </p:txBody>
      </p:sp>
    </p:spTree>
    <p:extLst>
      <p:ext uri="{BB962C8B-B14F-4D97-AF65-F5344CB8AC3E}">
        <p14:creationId xmlns:p14="http://schemas.microsoft.com/office/powerpoint/2010/main" val="28491705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following additional medical activities will be performed:</a:t>
            </a:r>
          </a:p>
          <a:p>
            <a:r>
              <a:rPr lang="en-US" sz="1200" b="0" i="0" u="none" strike="noStrike" kern="1200" baseline="0" dirty="0">
                <a:solidFill>
                  <a:schemeClr val="tx1"/>
                </a:solidFill>
                <a:latin typeface="+mn-lt"/>
                <a:ea typeface="+mn-ea"/>
                <a:cs typeface="+mn-cs"/>
              </a:rPr>
              <a:t>■ Assure that the exposed employee is provided with the source individual’s test results and with information about applicable disclosure laws and regulations concerning the identity and infectious status of the source individual (e.g., laws protecting confidentiality).</a:t>
            </a:r>
          </a:p>
          <a:p>
            <a:r>
              <a:rPr lang="en-US" sz="1200" b="0" i="0" u="none" strike="noStrike" kern="1200" baseline="0" dirty="0">
                <a:solidFill>
                  <a:schemeClr val="tx1"/>
                </a:solidFill>
                <a:latin typeface="+mn-lt"/>
                <a:ea typeface="+mn-ea"/>
                <a:cs typeface="+mn-cs"/>
              </a:rPr>
              <a:t>■ After obtaining consent, collect exposed employee’s blood as soon as feasible after exposure incident, and test blood for HBV and HIV serological status</a:t>
            </a:r>
          </a:p>
          <a:p>
            <a:r>
              <a:rPr lang="en-US" sz="1200" b="0" i="0" u="none" strike="noStrike" kern="1200" baseline="0" dirty="0">
                <a:solidFill>
                  <a:schemeClr val="tx1"/>
                </a:solidFill>
                <a:latin typeface="+mn-lt"/>
                <a:ea typeface="+mn-ea"/>
                <a:cs typeface="+mn-cs"/>
              </a:rPr>
              <a:t>■ If the employee does not give consent for HIV serological testing during collection of blood for baseline testing, preserve the baseline blood sample for at least 90 days; if the exposed employee elects to have the baseline sample tested during this waiting period, perform testing as soon as feasible.</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44</a:t>
            </a:fld>
            <a:endParaRPr lang="en-US"/>
          </a:p>
        </p:txBody>
      </p:sp>
    </p:spTree>
    <p:extLst>
      <p:ext uri="{BB962C8B-B14F-4D97-AF65-F5344CB8AC3E}">
        <p14:creationId xmlns:p14="http://schemas.microsoft.com/office/powerpoint/2010/main" val="28491705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health care professional(s) responsible for employee’s hepatitis B vaccination and post-exposure evaluation and follow-up are given a copy of OSHA’s </a:t>
            </a:r>
            <a:r>
              <a:rPr lang="en-US" sz="1200" b="0" i="0" u="none" strike="noStrike" kern="1200" baseline="0" dirty="0" err="1">
                <a:solidFill>
                  <a:schemeClr val="tx1"/>
                </a:solidFill>
                <a:latin typeface="+mn-lt"/>
                <a:ea typeface="+mn-ea"/>
                <a:cs typeface="+mn-cs"/>
              </a:rPr>
              <a:t>bloodborne</a:t>
            </a:r>
            <a:r>
              <a:rPr lang="en-US" sz="1200" b="0" i="0" u="none" strike="noStrike" kern="1200" baseline="0" dirty="0">
                <a:solidFill>
                  <a:schemeClr val="tx1"/>
                </a:solidFill>
                <a:latin typeface="+mn-lt"/>
                <a:ea typeface="+mn-ea"/>
                <a:cs typeface="+mn-cs"/>
              </a:rPr>
              <a:t> pathogens standard.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health care professional evaluating an employee after an exposure incident receives the following:</a:t>
            </a:r>
          </a:p>
          <a:p>
            <a:r>
              <a:rPr lang="en-US" sz="1200" b="0" i="0" u="none" strike="noStrike" kern="1200" baseline="0" dirty="0">
                <a:solidFill>
                  <a:schemeClr val="tx1"/>
                </a:solidFill>
                <a:latin typeface="+mn-lt"/>
                <a:ea typeface="+mn-ea"/>
                <a:cs typeface="+mn-cs"/>
              </a:rPr>
              <a:t>■ a description of the employee’s job duties relevant to the exposure incident</a:t>
            </a:r>
          </a:p>
          <a:p>
            <a:r>
              <a:rPr lang="en-US" sz="1200" b="0" i="0" u="none" strike="noStrike" kern="1200" baseline="0" dirty="0">
                <a:solidFill>
                  <a:schemeClr val="tx1"/>
                </a:solidFill>
                <a:latin typeface="+mn-lt"/>
                <a:ea typeface="+mn-ea"/>
                <a:cs typeface="+mn-cs"/>
              </a:rPr>
              <a:t>■ route(s) of exposure</a:t>
            </a:r>
          </a:p>
          <a:p>
            <a:r>
              <a:rPr lang="en-US" sz="1200" b="0" i="0" u="none" strike="noStrike" kern="1200" baseline="0" dirty="0">
                <a:solidFill>
                  <a:schemeClr val="tx1"/>
                </a:solidFill>
                <a:latin typeface="+mn-lt"/>
                <a:ea typeface="+mn-ea"/>
                <a:cs typeface="+mn-cs"/>
              </a:rPr>
              <a:t>■ circumstances of exposure</a:t>
            </a:r>
          </a:p>
          <a:p>
            <a:r>
              <a:rPr lang="en-US" sz="1200" b="0" i="0" u="none" strike="noStrike" kern="1200" baseline="0" dirty="0">
                <a:solidFill>
                  <a:schemeClr val="tx1"/>
                </a:solidFill>
                <a:latin typeface="+mn-lt"/>
                <a:ea typeface="+mn-ea"/>
                <a:cs typeface="+mn-cs"/>
              </a:rPr>
              <a:t>■ if possible, results of the source individual’s blood test</a:t>
            </a:r>
          </a:p>
          <a:p>
            <a:r>
              <a:rPr lang="en-US" sz="1200" b="0" i="0" u="none" strike="noStrike" kern="1200" baseline="0" dirty="0">
                <a:solidFill>
                  <a:schemeClr val="tx1"/>
                </a:solidFill>
                <a:latin typeface="+mn-lt"/>
                <a:ea typeface="+mn-ea"/>
                <a:cs typeface="+mn-cs"/>
              </a:rPr>
              <a:t>■ relevant employee medical records, including vaccination status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employee is provided with a copy of the evaluating health care professional’s written opinion within 15 days after completion of the evaluation.</a:t>
            </a:r>
          </a:p>
        </p:txBody>
      </p:sp>
      <p:sp>
        <p:nvSpPr>
          <p:cNvPr id="4" name="Slide Number Placeholder 3"/>
          <p:cNvSpPr>
            <a:spLocks noGrp="1"/>
          </p:cNvSpPr>
          <p:nvPr>
            <p:ph type="sldNum" sz="quarter" idx="10"/>
          </p:nvPr>
        </p:nvSpPr>
        <p:spPr/>
        <p:txBody>
          <a:bodyPr/>
          <a:lstStyle/>
          <a:p>
            <a:fld id="{BBC4442B-647A-4DA8-B0CC-2DF01AA3FA95}" type="slidenum">
              <a:rPr lang="en-US" smtClean="0"/>
              <a:t>45</a:t>
            </a:fld>
            <a:endParaRPr lang="en-US"/>
          </a:p>
        </p:txBody>
      </p:sp>
    </p:spTree>
    <p:extLst>
      <p:ext uri="{BB962C8B-B14F-4D97-AF65-F5344CB8AC3E}">
        <p14:creationId xmlns:p14="http://schemas.microsoft.com/office/powerpoint/2010/main" val="28491705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circumstances of all exposure incidents will be reviewed to determine:</a:t>
            </a:r>
          </a:p>
          <a:p>
            <a:r>
              <a:rPr lang="en-US" sz="1200" b="0" i="0" u="none" strike="noStrike" kern="1200" baseline="0" dirty="0">
                <a:solidFill>
                  <a:schemeClr val="tx1"/>
                </a:solidFill>
                <a:latin typeface="+mn-lt"/>
                <a:ea typeface="+mn-ea"/>
                <a:cs typeface="+mn-cs"/>
              </a:rPr>
              <a:t>■ engineering controls in use at the time</a:t>
            </a:r>
          </a:p>
          <a:p>
            <a:r>
              <a:rPr lang="en-US" sz="1200" b="0" i="0" u="none" strike="noStrike" kern="1200" baseline="0" dirty="0">
                <a:solidFill>
                  <a:schemeClr val="tx1"/>
                </a:solidFill>
                <a:latin typeface="+mn-lt"/>
                <a:ea typeface="+mn-ea"/>
                <a:cs typeface="+mn-cs"/>
              </a:rPr>
              <a:t>■ work practices followed</a:t>
            </a:r>
          </a:p>
          <a:p>
            <a:r>
              <a:rPr lang="en-US" sz="1200" b="0" i="0" u="none" strike="noStrike" kern="1200" baseline="0" dirty="0">
                <a:solidFill>
                  <a:schemeClr val="tx1"/>
                </a:solidFill>
                <a:latin typeface="+mn-lt"/>
                <a:ea typeface="+mn-ea"/>
                <a:cs typeface="+mn-cs"/>
              </a:rPr>
              <a:t>■ a description of the device being used (including type and brand)</a:t>
            </a:r>
          </a:p>
          <a:p>
            <a:r>
              <a:rPr lang="en-US" sz="1200" b="0" i="0" u="none" strike="noStrike" kern="1200" baseline="0" dirty="0">
                <a:solidFill>
                  <a:schemeClr val="tx1"/>
                </a:solidFill>
                <a:latin typeface="+mn-lt"/>
                <a:ea typeface="+mn-ea"/>
                <a:cs typeface="+mn-cs"/>
              </a:rPr>
              <a:t>■ protective equipment or clothing that was used at the time of the exposure incident (gloves, eye shields, etc.)</a:t>
            </a:r>
          </a:p>
          <a:p>
            <a:r>
              <a:rPr lang="en-US" sz="1200" b="0" i="0" u="none" strike="noStrike" kern="1200" baseline="0" dirty="0">
                <a:solidFill>
                  <a:schemeClr val="tx1"/>
                </a:solidFill>
                <a:latin typeface="+mn-lt"/>
                <a:ea typeface="+mn-ea"/>
                <a:cs typeface="+mn-cs"/>
              </a:rPr>
              <a:t>■ location of the incident (O.R., E.R., patient room, etc.)</a:t>
            </a:r>
          </a:p>
          <a:p>
            <a:r>
              <a:rPr lang="en-US" sz="1200" b="0" i="0" u="none" strike="noStrike" kern="1200" baseline="0" dirty="0">
                <a:solidFill>
                  <a:schemeClr val="tx1"/>
                </a:solidFill>
                <a:latin typeface="+mn-lt"/>
                <a:ea typeface="+mn-ea"/>
                <a:cs typeface="+mn-cs"/>
              </a:rPr>
              <a:t>■ procedure being performed when the incident occurred</a:t>
            </a:r>
          </a:p>
          <a:p>
            <a:r>
              <a:rPr lang="en-US" sz="1200" b="0" i="0" u="none" strike="noStrike" kern="1200" baseline="0" dirty="0">
                <a:solidFill>
                  <a:schemeClr val="tx1"/>
                </a:solidFill>
                <a:latin typeface="+mn-lt"/>
                <a:ea typeface="+mn-ea"/>
                <a:cs typeface="+mn-cs"/>
              </a:rPr>
              <a:t>■ employee’s training</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All percutaneous injuries from contaminated sharps will be recorded in a Sharps Injury Log.</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If revisions to this ECP are necessary, the work area or department should ensure that appropriate changes are made. (Changes may include an evaluation of safer devices, adding</a:t>
            </a:r>
          </a:p>
          <a:p>
            <a:r>
              <a:rPr lang="en-US" sz="1200" b="0" i="0" u="none" strike="noStrike" kern="1200" baseline="0" dirty="0">
                <a:solidFill>
                  <a:schemeClr val="tx1"/>
                </a:solidFill>
                <a:latin typeface="+mn-lt"/>
                <a:ea typeface="+mn-ea"/>
                <a:cs typeface="+mn-cs"/>
              </a:rPr>
              <a:t>employees to the exposure determination list, etc.)</a:t>
            </a:r>
          </a:p>
        </p:txBody>
      </p:sp>
      <p:sp>
        <p:nvSpPr>
          <p:cNvPr id="4" name="Slide Number Placeholder 3"/>
          <p:cNvSpPr>
            <a:spLocks noGrp="1"/>
          </p:cNvSpPr>
          <p:nvPr>
            <p:ph type="sldNum" sz="quarter" idx="10"/>
          </p:nvPr>
        </p:nvSpPr>
        <p:spPr/>
        <p:txBody>
          <a:bodyPr/>
          <a:lstStyle/>
          <a:p>
            <a:fld id="{BBC4442B-647A-4DA8-B0CC-2DF01AA3FA95}" type="slidenum">
              <a:rPr lang="en-US" smtClean="0"/>
              <a:t>46</a:t>
            </a:fld>
            <a:endParaRPr lang="en-US"/>
          </a:p>
        </p:txBody>
      </p:sp>
    </p:spTree>
    <p:extLst>
      <p:ext uri="{BB962C8B-B14F-4D97-AF65-F5344CB8AC3E}">
        <p14:creationId xmlns:p14="http://schemas.microsoft.com/office/powerpoint/2010/main" val="2849170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Epidemiology</a:t>
            </a:r>
            <a:r>
              <a:rPr lang="en-US" u="none" baseline="0" dirty="0"/>
              <a:t> – Many people do not know they are infected. </a:t>
            </a:r>
            <a:r>
              <a:rPr lang="en-US" dirty="0"/>
              <a:t>Rates of acute Hepatitis B in the United States have declined by approximately 82% since 1991. At that time, routine Hepatitis B vaccination of children was implemented and has dramatically decreased the rates of the disease in the United States. In the United States, an estimated 850,000-2.2 million persons have chronic hepatitis B.</a:t>
            </a:r>
            <a:endParaRPr lang="en-US" u="sng" dirty="0"/>
          </a:p>
          <a:p>
            <a:endParaRPr lang="en-US" dirty="0"/>
          </a:p>
          <a:p>
            <a:r>
              <a:rPr lang="en-US" u="sng" dirty="0"/>
              <a:t>Symptoms</a:t>
            </a:r>
            <a:r>
              <a:rPr lang="en-US" baseline="0" dirty="0"/>
              <a:t> – </a:t>
            </a:r>
            <a:r>
              <a:rPr lang="en-US" dirty="0"/>
              <a:t>Many people with Hepatitis B do not have symptoms and do not know they are infected. If symptoms occur, they can include: fever, feeling tired, not wanting to eat, upset stomach, throwing up, dark urine, grey-colored stool, joint pain, and yellow skin and eyes.</a:t>
            </a:r>
          </a:p>
          <a:p>
            <a:endParaRPr lang="en-US" u="sng" dirty="0"/>
          </a:p>
          <a:p>
            <a:r>
              <a:rPr lang="en-US" u="sng" dirty="0"/>
              <a:t>Transmission</a:t>
            </a:r>
            <a:r>
              <a:rPr lang="en-US" u="sng" baseline="0" dirty="0"/>
              <a:t> </a:t>
            </a:r>
            <a:r>
              <a:rPr lang="en-US" baseline="0" dirty="0"/>
              <a:t>– </a:t>
            </a:r>
            <a:r>
              <a:rPr lang="en-US" dirty="0"/>
              <a:t>The Hepatitis B virus is spread when blood</a:t>
            </a:r>
            <a:r>
              <a:rPr lang="en-US" baseline="0" dirty="0"/>
              <a:t> </a:t>
            </a:r>
            <a:r>
              <a:rPr lang="en-US" dirty="0"/>
              <a:t>or other body fluids from an infected person enters the body of someone who is not infected. The primary routes of transmission for a</a:t>
            </a:r>
            <a:r>
              <a:rPr lang="en-US" baseline="0" dirty="0"/>
              <a:t> </a:t>
            </a:r>
            <a:r>
              <a:rPr lang="en-US" baseline="0" dirty="0" err="1"/>
              <a:t>bloodborne</a:t>
            </a:r>
            <a:r>
              <a:rPr lang="en-US" baseline="0" dirty="0"/>
              <a:t> pathogens</a:t>
            </a:r>
            <a:r>
              <a:rPr lang="en-US" dirty="0"/>
              <a:t> exposure</a:t>
            </a:r>
            <a:r>
              <a:rPr lang="en-US" baseline="0" dirty="0"/>
              <a:t> to occur include: </a:t>
            </a:r>
          </a:p>
          <a:p>
            <a:pPr marL="228600" indent="-228600">
              <a:buAutoNum type="arabicParenR"/>
            </a:pPr>
            <a:r>
              <a:rPr lang="en-US" baseline="0" dirty="0"/>
              <a:t>a percutaneous injury, such as a </a:t>
            </a:r>
            <a:r>
              <a:rPr lang="en-US" baseline="0" dirty="0" err="1"/>
              <a:t>needlestick</a:t>
            </a:r>
            <a:r>
              <a:rPr lang="en-US" baseline="0" dirty="0"/>
              <a:t> or laceration from a sharp object that is contaminated with blood or body fluids that are potentially infectious, or; </a:t>
            </a:r>
          </a:p>
          <a:p>
            <a:pPr marL="228600" indent="-228600">
              <a:buAutoNum type="arabicParenR"/>
            </a:pPr>
            <a:r>
              <a:rPr lang="en-US" baseline="0" dirty="0"/>
              <a:t>contact of a mucous membranes (eye, nose or mouth) or contact of a non-intact skin (abrasions, chapped, dermatitis) with blood, tissue, or other body fluids that are potentially infectious.</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7</a:t>
            </a:fld>
            <a:endParaRPr lang="en-US"/>
          </a:p>
        </p:txBody>
      </p:sp>
    </p:spTree>
    <p:extLst>
      <p:ext uri="{BB962C8B-B14F-4D97-AF65-F5344CB8AC3E}">
        <p14:creationId xmlns:p14="http://schemas.microsoft.com/office/powerpoint/2010/main" val="33874556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47</a:t>
            </a:fld>
            <a:endParaRPr lang="en-US"/>
          </a:p>
        </p:txBody>
      </p:sp>
    </p:spTree>
    <p:extLst>
      <p:ext uri="{BB962C8B-B14F-4D97-AF65-F5344CB8AC3E}">
        <p14:creationId xmlns:p14="http://schemas.microsoft.com/office/powerpoint/2010/main" val="9107034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Regulated waste is placed in containers which are closable, constructed to contain all contents and prevent leakage, appropriately labeled or color-coded, and closed prior to removal to prevent spillage or protrusion of contents during handling.</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Contaminated sharps are discarded immediately or as soon as possible in containers that are closable, puncture-resistant, leak proof on sides and bottoms, and appropriately labeled or color-coded.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Bins and pails (e.g., wash or emesis basins) are cleaned and decontaminated as soon as feasible after visible contamination.</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Broken glassware that may be contaminated is only picked up using mechanical means, such as a brush and dustpan.</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48</a:t>
            </a:fld>
            <a:endParaRPr lang="en-US"/>
          </a:p>
        </p:txBody>
      </p:sp>
    </p:spTree>
    <p:extLst>
      <p:ext uri="{BB962C8B-B14F-4D97-AF65-F5344CB8AC3E}">
        <p14:creationId xmlns:p14="http://schemas.microsoft.com/office/powerpoint/2010/main" val="40554186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site-specific ECP will describe who is responsible for performing laundering.</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following laundering requirements must be met:</a:t>
            </a:r>
          </a:p>
          <a:p>
            <a:pPr marL="171450" indent="-171450">
              <a:buFont typeface="Wingdings" panose="05000000000000000000" pitchFamily="2" charset="2"/>
              <a:buChar char="§"/>
            </a:pPr>
            <a:r>
              <a:rPr lang="en-US" sz="1200" b="0" i="0" u="none" strike="noStrike" kern="1200" baseline="0" dirty="0">
                <a:solidFill>
                  <a:schemeClr val="tx1"/>
                </a:solidFill>
                <a:latin typeface="+mn-lt"/>
                <a:ea typeface="+mn-ea"/>
                <a:cs typeface="+mn-cs"/>
              </a:rPr>
              <a:t>Handle contaminated laundry as little as possible, with minimal agitation</a:t>
            </a:r>
          </a:p>
          <a:p>
            <a:pPr marL="171450" indent="-171450">
              <a:buFont typeface="Wingdings" panose="05000000000000000000" pitchFamily="2" charset="2"/>
              <a:buChar char="§"/>
            </a:pPr>
            <a:r>
              <a:rPr lang="en-US" sz="1200" b="0" i="0" u="none" strike="noStrike" kern="1200" baseline="0" dirty="0">
                <a:solidFill>
                  <a:schemeClr val="tx1"/>
                </a:solidFill>
                <a:latin typeface="+mn-lt"/>
                <a:ea typeface="+mn-ea"/>
                <a:cs typeface="+mn-cs"/>
              </a:rPr>
              <a:t>Place wet contaminated laundry in leak-proof, labeled or color-coded containers before transport. The ECP should specify to use either red bags or bags marked with the biohazard symbol for this purpose.</a:t>
            </a:r>
          </a:p>
          <a:p>
            <a:pPr marL="171450" indent="-171450">
              <a:buFont typeface="Wingdings" panose="05000000000000000000" pitchFamily="2" charset="2"/>
              <a:buChar char="§"/>
            </a:pPr>
            <a:r>
              <a:rPr lang="en-US" sz="1200" b="0" i="0" u="none" strike="noStrike" kern="1200" baseline="0" dirty="0">
                <a:solidFill>
                  <a:schemeClr val="tx1"/>
                </a:solidFill>
                <a:latin typeface="+mn-lt"/>
                <a:ea typeface="+mn-ea"/>
                <a:cs typeface="+mn-cs"/>
              </a:rPr>
              <a:t>ECP describes appropriate PPE to wear when handling and/or sorting contaminated laundry.</a:t>
            </a:r>
          </a:p>
        </p:txBody>
      </p:sp>
      <p:sp>
        <p:nvSpPr>
          <p:cNvPr id="4" name="Slide Number Placeholder 3"/>
          <p:cNvSpPr>
            <a:spLocks noGrp="1"/>
          </p:cNvSpPr>
          <p:nvPr>
            <p:ph type="sldNum" sz="quarter" idx="10"/>
          </p:nvPr>
        </p:nvSpPr>
        <p:spPr/>
        <p:txBody>
          <a:bodyPr/>
          <a:lstStyle/>
          <a:p>
            <a:fld id="{BBC4442B-647A-4DA8-B0CC-2DF01AA3FA95}" type="slidenum">
              <a:rPr lang="en-US" smtClean="0"/>
              <a:t>49</a:t>
            </a:fld>
            <a:endParaRPr lang="en-US"/>
          </a:p>
        </p:txBody>
      </p:sp>
    </p:spTree>
    <p:extLst>
      <p:ext uri="{BB962C8B-B14F-4D97-AF65-F5344CB8AC3E}">
        <p14:creationId xmlns:p14="http://schemas.microsoft.com/office/powerpoint/2010/main" val="14920420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Warning labels shall be affixed to containers of regulated waste, refrigerators and freezers containing blood or other potentially infectious material; and other containers used to store, transport or ship blood or other potentially infectious materials.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Labels required by this section shall include the biohazard</a:t>
            </a:r>
            <a:r>
              <a:rPr lang="en-US" sz="1200" b="0" i="0" kern="1200" baseline="0" dirty="0">
                <a:solidFill>
                  <a:schemeClr val="tx1"/>
                </a:solidFill>
                <a:effectLst/>
                <a:latin typeface="+mn-lt"/>
                <a:ea typeface="+mn-ea"/>
                <a:cs typeface="+mn-cs"/>
              </a:rPr>
              <a:t> symbol.</a:t>
            </a:r>
            <a:br>
              <a:rPr lang="en-US" sz="1200" b="0" i="0" kern="1200" dirty="0">
                <a:solidFill>
                  <a:schemeClr val="tx1"/>
                </a:solidFill>
                <a:effectLst/>
                <a:latin typeface="+mn-lt"/>
                <a:ea typeface="+mn-ea"/>
                <a:cs typeface="+mn-cs"/>
              </a:rPr>
            </a:b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These labels shall be fluorescent orange or orange-red or predominantly so, with lettering and symbols in a contrasting color.</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Labels shall be affixed as close as feasible to the container by string, wire, adhesive, or other method that prevents their loss or unintentional removal.</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Red bags or red containers may be substituted for labels.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Containers of blood, blood components, or blood products that are labeled as to their contents and have been released for transfusion or other clinical use are exempted from the labeling requirements.</a:t>
            </a:r>
          </a:p>
          <a:p>
            <a:r>
              <a:rPr lang="en-US" sz="1200" b="0" i="0" kern="1200" dirty="0">
                <a:solidFill>
                  <a:schemeClr val="tx1"/>
                </a:solidFill>
                <a:effectLst/>
                <a:latin typeface="+mn-lt"/>
                <a:ea typeface="+mn-ea"/>
                <a:cs typeface="+mn-cs"/>
              </a:rPr>
              <a:t>Individual containers of blood or other potentially infectious materials that are placed in a labeled container during storage, transport, shipment or disposal are exempted from the labeling requirement.</a:t>
            </a:r>
          </a:p>
          <a:p>
            <a:r>
              <a:rPr lang="en-US" sz="1200" b="0" i="0" kern="1200" dirty="0">
                <a:solidFill>
                  <a:schemeClr val="tx1"/>
                </a:solidFill>
                <a:effectLst/>
                <a:latin typeface="+mn-lt"/>
                <a:ea typeface="+mn-ea"/>
                <a:cs typeface="+mn-cs"/>
              </a:rPr>
              <a:t>Regulated waste that has been decontaminated need not be labeled or color-coded.</a:t>
            </a:r>
          </a:p>
        </p:txBody>
      </p:sp>
      <p:sp>
        <p:nvSpPr>
          <p:cNvPr id="4" name="Slide Number Placeholder 3"/>
          <p:cNvSpPr>
            <a:spLocks noGrp="1"/>
          </p:cNvSpPr>
          <p:nvPr>
            <p:ph type="sldNum" sz="quarter" idx="10"/>
          </p:nvPr>
        </p:nvSpPr>
        <p:spPr/>
        <p:txBody>
          <a:bodyPr/>
          <a:lstStyle/>
          <a:p>
            <a:fld id="{BBC4442B-647A-4DA8-B0CC-2DF01AA3FA95}" type="slidenum">
              <a:rPr lang="en-US" smtClean="0"/>
              <a:t>50</a:t>
            </a:fld>
            <a:endParaRPr lang="en-US"/>
          </a:p>
        </p:txBody>
      </p:sp>
    </p:spTree>
    <p:extLst>
      <p:ext uri="{BB962C8B-B14F-4D97-AF65-F5344CB8AC3E}">
        <p14:creationId xmlns:p14="http://schemas.microsoft.com/office/powerpoint/2010/main" val="25796311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site-specific ECP should indicate the following information:</a:t>
            </a:r>
          </a:p>
          <a:p>
            <a:pPr marL="228600" indent="-228600">
              <a:buFont typeface="Wingdings" panose="05000000000000000000" pitchFamily="2" charset="2"/>
              <a:buChar char="§"/>
            </a:pPr>
            <a:r>
              <a:rPr lang="en-US" sz="1200" b="0" i="0" u="none" strike="noStrike" kern="1200" baseline="0" dirty="0">
                <a:solidFill>
                  <a:schemeClr val="tx1"/>
                </a:solidFill>
                <a:latin typeface="+mn-lt"/>
                <a:ea typeface="+mn-ea"/>
                <a:cs typeface="+mn-cs"/>
              </a:rPr>
              <a:t>The type of equipment that must be labeled and the label type.</a:t>
            </a:r>
          </a:p>
          <a:p>
            <a:pPr marL="228600" indent="-228600">
              <a:buFont typeface="Wingdings" panose="05000000000000000000" pitchFamily="2" charset="2"/>
              <a:buChar char="§"/>
            </a:pPr>
            <a:r>
              <a:rPr lang="en-US" sz="1200" b="0" i="0" u="none" strike="noStrike" kern="1200" baseline="0" dirty="0">
                <a:solidFill>
                  <a:schemeClr val="tx1"/>
                </a:solidFill>
                <a:latin typeface="+mn-lt"/>
                <a:ea typeface="+mn-ea"/>
                <a:cs typeface="+mn-cs"/>
              </a:rPr>
              <a:t>Who is responsible for ensuring that warning labels are affixed or red bags are used as required if regulated waste or contaminated equipment is brought into the facility. </a:t>
            </a:r>
          </a:p>
          <a:p>
            <a:pPr marL="228600" indent="-228600">
              <a:buFont typeface="Wingdings" panose="05000000000000000000" pitchFamily="2" charset="2"/>
              <a:buChar char="§"/>
            </a:pPr>
            <a:r>
              <a:rPr lang="en-US" sz="1200" b="0" i="0" u="none" strike="noStrike" kern="1200" baseline="0" dirty="0">
                <a:solidFill>
                  <a:schemeClr val="tx1"/>
                </a:solidFill>
                <a:latin typeface="+mn-lt"/>
                <a:ea typeface="+mn-ea"/>
                <a:cs typeface="+mn-cs"/>
              </a:rPr>
              <a:t>Who employees should notify if they discover regulated waste containers, refrigerators containing blood or OPIM, contaminated equipment, etc., without proper labels.</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51</a:t>
            </a:fld>
            <a:endParaRPr lang="en-US"/>
          </a:p>
        </p:txBody>
      </p:sp>
    </p:spTree>
    <p:extLst>
      <p:ext uri="{BB962C8B-B14F-4D97-AF65-F5344CB8AC3E}">
        <p14:creationId xmlns:p14="http://schemas.microsoft.com/office/powerpoint/2010/main" val="25796311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Training records are completed for each employee upon completion of training. These documents will be kept for at least three years at the location specified in your site-specific ECP.</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training records include:</a:t>
            </a:r>
          </a:p>
          <a:p>
            <a:r>
              <a:rPr lang="en-US" sz="1200" b="0" i="0" u="none" strike="noStrike" kern="1200" baseline="0" dirty="0">
                <a:solidFill>
                  <a:schemeClr val="tx1"/>
                </a:solidFill>
                <a:latin typeface="+mn-lt"/>
                <a:ea typeface="+mn-ea"/>
                <a:cs typeface="+mn-cs"/>
              </a:rPr>
              <a:t>■ the dates of the training sessions</a:t>
            </a:r>
          </a:p>
          <a:p>
            <a:r>
              <a:rPr lang="en-US" sz="1200" b="0" i="0" u="none" strike="noStrike" kern="1200" baseline="0" dirty="0">
                <a:solidFill>
                  <a:schemeClr val="tx1"/>
                </a:solidFill>
                <a:latin typeface="+mn-lt"/>
                <a:ea typeface="+mn-ea"/>
                <a:cs typeface="+mn-cs"/>
              </a:rPr>
              <a:t>■ the contents or a summary of the training sessions</a:t>
            </a:r>
          </a:p>
          <a:p>
            <a:r>
              <a:rPr lang="en-US" sz="1200" b="0" i="0" u="none" strike="noStrike" kern="1200" baseline="0" dirty="0">
                <a:solidFill>
                  <a:schemeClr val="tx1"/>
                </a:solidFill>
                <a:latin typeface="+mn-lt"/>
                <a:ea typeface="+mn-ea"/>
                <a:cs typeface="+mn-cs"/>
              </a:rPr>
              <a:t>■ the names and qualifications of persons conducting the training</a:t>
            </a:r>
          </a:p>
          <a:p>
            <a:r>
              <a:rPr lang="en-US" sz="1200" b="0" i="0" u="none" strike="noStrike" kern="1200" baseline="0" dirty="0">
                <a:solidFill>
                  <a:schemeClr val="tx1"/>
                </a:solidFill>
                <a:latin typeface="+mn-lt"/>
                <a:ea typeface="+mn-ea"/>
                <a:cs typeface="+mn-cs"/>
              </a:rPr>
              <a:t>■ the names and job titles of all persons attending the training sessions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Employee training records are provided upon request to the employee or the employee’s authorized representative within 15 working days. The ECP should indicate who is responsible for providing these records upon request.</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53</a:t>
            </a:fld>
            <a:endParaRPr lang="en-US"/>
          </a:p>
        </p:txBody>
      </p:sp>
    </p:spTree>
    <p:extLst>
      <p:ext uri="{BB962C8B-B14F-4D97-AF65-F5344CB8AC3E}">
        <p14:creationId xmlns:p14="http://schemas.microsoft.com/office/powerpoint/2010/main" val="20941893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Medical records are maintained for each employee with occupational exposure in accordance with 29 </a:t>
            </a:r>
            <a:r>
              <a:rPr lang="en-US" sz="1200" b="0" i="1" u="none" strike="noStrike" kern="1200" baseline="0" dirty="0">
                <a:solidFill>
                  <a:schemeClr val="tx1"/>
                </a:solidFill>
                <a:latin typeface="+mn-lt"/>
                <a:ea typeface="+mn-ea"/>
                <a:cs typeface="+mn-cs"/>
              </a:rPr>
              <a:t>CFR </a:t>
            </a:r>
            <a:r>
              <a:rPr lang="en-US" sz="1200" b="0" i="0" u="none" strike="noStrike" kern="1200" baseline="0" dirty="0">
                <a:solidFill>
                  <a:schemeClr val="tx1"/>
                </a:solidFill>
                <a:latin typeface="+mn-lt"/>
                <a:ea typeface="+mn-ea"/>
                <a:cs typeface="+mn-cs"/>
              </a:rPr>
              <a:t>1910.1020, “Access to Employee Exposure and Medical Records.”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ECP should indicate who is responsible for maintenance of the required medical records, and where these confidential records are kept for at least the duration of employment plus 30 years.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Employee medical records are provided upon request of the employee or to anyone having written consent of the employee within 15 working days. </a:t>
            </a:r>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54</a:t>
            </a:fld>
            <a:endParaRPr lang="en-US"/>
          </a:p>
        </p:txBody>
      </p:sp>
    </p:spTree>
    <p:extLst>
      <p:ext uri="{BB962C8B-B14F-4D97-AF65-F5344CB8AC3E}">
        <p14:creationId xmlns:p14="http://schemas.microsoft.com/office/powerpoint/2010/main" val="19772914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An exposure incident is evaluated to determine if the case meets OSHA’s Recordkeeping Requirements (29 CFR 1904). This determination and the recording activities are done by USC’s Environmental Health and Safety.</a:t>
            </a:r>
            <a:endParaRPr lang="en-US" dirty="0"/>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addition to the 1904 Recordkeeping Requirements, all percutaneous injuries from contaminated sharps are also recorded in a Sharps Injury Log.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All incidences must include at least:</a:t>
            </a:r>
          </a:p>
          <a:p>
            <a:r>
              <a:rPr lang="en-US" sz="1200" b="0" i="0" u="none" strike="noStrike" kern="1200" baseline="0" dirty="0">
                <a:solidFill>
                  <a:schemeClr val="tx1"/>
                </a:solidFill>
                <a:latin typeface="+mn-lt"/>
                <a:ea typeface="+mn-ea"/>
                <a:cs typeface="+mn-cs"/>
              </a:rPr>
              <a:t>■ date of the injury</a:t>
            </a:r>
          </a:p>
          <a:p>
            <a:r>
              <a:rPr lang="en-US" sz="1200" b="0" i="0" u="none" strike="noStrike" kern="1200" baseline="0" dirty="0">
                <a:solidFill>
                  <a:schemeClr val="tx1"/>
                </a:solidFill>
                <a:latin typeface="+mn-lt"/>
                <a:ea typeface="+mn-ea"/>
                <a:cs typeface="+mn-cs"/>
              </a:rPr>
              <a:t>■ type and brand of the device involved (syringe, suture needle)</a:t>
            </a:r>
          </a:p>
          <a:p>
            <a:r>
              <a:rPr lang="en-US" sz="1200" b="0" i="0" u="none" strike="noStrike" kern="1200" baseline="0" dirty="0">
                <a:solidFill>
                  <a:schemeClr val="tx1"/>
                </a:solidFill>
                <a:latin typeface="+mn-lt"/>
                <a:ea typeface="+mn-ea"/>
                <a:cs typeface="+mn-cs"/>
              </a:rPr>
              <a:t>■ department or work area where the incident occurred</a:t>
            </a:r>
          </a:p>
          <a:p>
            <a:r>
              <a:rPr lang="en-US" sz="1200" b="0" i="0" u="none" strike="noStrike" kern="1200" baseline="0" dirty="0">
                <a:solidFill>
                  <a:schemeClr val="tx1"/>
                </a:solidFill>
                <a:latin typeface="+mn-lt"/>
                <a:ea typeface="+mn-ea"/>
                <a:cs typeface="+mn-cs"/>
              </a:rPr>
              <a:t>■ explanation of how the incident occurred.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log is reviewed as part of the annual program evaluation and maintained for at least five years following the end of the calendar year covered. If a copy is requested by anyone, it must have any personal identifiers removed from the report.</a:t>
            </a:r>
          </a:p>
        </p:txBody>
      </p:sp>
      <p:sp>
        <p:nvSpPr>
          <p:cNvPr id="4" name="Slide Number Placeholder 3"/>
          <p:cNvSpPr>
            <a:spLocks noGrp="1"/>
          </p:cNvSpPr>
          <p:nvPr>
            <p:ph type="sldNum" sz="quarter" idx="10"/>
          </p:nvPr>
        </p:nvSpPr>
        <p:spPr/>
        <p:txBody>
          <a:bodyPr/>
          <a:lstStyle/>
          <a:p>
            <a:fld id="{BBC4442B-647A-4DA8-B0CC-2DF01AA3FA95}" type="slidenum">
              <a:rPr lang="en-US" smtClean="0"/>
              <a:t>55</a:t>
            </a:fld>
            <a:endParaRPr lang="en-US"/>
          </a:p>
        </p:txBody>
      </p:sp>
    </p:spTree>
    <p:extLst>
      <p:ext uri="{BB962C8B-B14F-4D97-AF65-F5344CB8AC3E}">
        <p14:creationId xmlns:p14="http://schemas.microsoft.com/office/powerpoint/2010/main" val="7775490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56</a:t>
            </a:fld>
            <a:endParaRPr lang="en-US"/>
          </a:p>
        </p:txBody>
      </p:sp>
    </p:spTree>
    <p:extLst>
      <p:ext uri="{BB962C8B-B14F-4D97-AF65-F5344CB8AC3E}">
        <p14:creationId xmlns:p14="http://schemas.microsoft.com/office/powerpoint/2010/main" val="229144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Epidemiology</a:t>
            </a:r>
            <a:r>
              <a:rPr lang="en-US" u="none" baseline="0" dirty="0"/>
              <a:t> – </a:t>
            </a:r>
            <a:r>
              <a:rPr lang="en-US" sz="1200" dirty="0">
                <a:latin typeface="Garamond" panose="02020404030301010803" pitchFamily="18" charset="0"/>
              </a:rPr>
              <a:t>For some people, hepatitis C is a short-term illness but for 70%–85% of people who become infected with Hepatitis C, it becomes a long-term, chronic infection. </a:t>
            </a:r>
            <a:endParaRPr lang="en-US" dirty="0"/>
          </a:p>
          <a:p>
            <a:endParaRPr lang="en-US" u="sng" dirty="0"/>
          </a:p>
          <a:p>
            <a:r>
              <a:rPr lang="en-US" u="sng" dirty="0"/>
              <a:t>Symptoms</a:t>
            </a:r>
            <a:r>
              <a:rPr lang="en-US" baseline="0" dirty="0"/>
              <a:t> – </a:t>
            </a:r>
            <a:r>
              <a:rPr lang="en-US" sz="1200" dirty="0">
                <a:latin typeface="Garamond" panose="02020404030301010803" pitchFamily="18" charset="0"/>
              </a:rPr>
              <a:t>Chronic Hepatitis C is a serious disease that can result in long-term health problems, even death. The majority of infected persons might not be aware of their infection because they are not clinically ill.</a:t>
            </a:r>
            <a:endParaRPr lang="en-US" u="sng" dirty="0"/>
          </a:p>
          <a:p>
            <a:endParaRPr lang="en-US" u="sng" dirty="0"/>
          </a:p>
          <a:p>
            <a:r>
              <a:rPr lang="en-US" u="sng" dirty="0"/>
              <a:t>Transmission</a:t>
            </a:r>
            <a:r>
              <a:rPr lang="en-US" u="sng" baseline="0" dirty="0"/>
              <a:t> </a:t>
            </a:r>
            <a:r>
              <a:rPr lang="en-US" baseline="0" dirty="0"/>
              <a:t>– HCV is a blood-borne virus.  </a:t>
            </a:r>
            <a:r>
              <a:rPr lang="en-US" sz="1200" b="0" i="0" kern="1200" dirty="0">
                <a:solidFill>
                  <a:schemeClr val="tx1"/>
                </a:solidFill>
                <a:effectLst/>
                <a:latin typeface="+mn-lt"/>
                <a:ea typeface="+mn-ea"/>
                <a:cs typeface="+mn-cs"/>
              </a:rPr>
              <a:t>Based on limited studies, the estimated risk for infection after a </a:t>
            </a:r>
            <a:r>
              <a:rPr lang="en-US" sz="1200" b="0" i="0" kern="1200" dirty="0" err="1">
                <a:solidFill>
                  <a:schemeClr val="tx1"/>
                </a:solidFill>
                <a:effectLst/>
                <a:latin typeface="+mn-lt"/>
                <a:ea typeface="+mn-ea"/>
                <a:cs typeface="+mn-cs"/>
              </a:rPr>
              <a:t>needlestick</a:t>
            </a:r>
            <a:r>
              <a:rPr lang="en-US" sz="1200" b="0" i="0" kern="1200" dirty="0">
                <a:solidFill>
                  <a:schemeClr val="tx1"/>
                </a:solidFill>
                <a:effectLst/>
                <a:latin typeface="+mn-lt"/>
                <a:ea typeface="+mn-ea"/>
                <a:cs typeface="+mn-cs"/>
              </a:rPr>
              <a:t> or cut exposure to HCV-infected blood is approximately 1.8%. The risk following a blood splash is unknown but is believed to be very small; however, HCV infection from such an exposure has been reported.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a:t>
            </a:r>
            <a:r>
              <a:rPr lang="en-US" sz="1200" b="0" i="0" kern="1200" baseline="0" dirty="0">
                <a:solidFill>
                  <a:schemeClr val="tx1"/>
                </a:solidFill>
                <a:effectLst/>
                <a:latin typeface="+mn-lt"/>
                <a:ea typeface="+mn-ea"/>
                <a:cs typeface="+mn-cs"/>
              </a:rPr>
              <a:t> is no vaccine for Hepatitis C virus.</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8</a:t>
            </a:fld>
            <a:endParaRPr lang="en-US"/>
          </a:p>
        </p:txBody>
      </p:sp>
    </p:spTree>
    <p:extLst>
      <p:ext uri="{BB962C8B-B14F-4D97-AF65-F5344CB8AC3E}">
        <p14:creationId xmlns:p14="http://schemas.microsoft.com/office/powerpoint/2010/main" val="3387455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sng" dirty="0"/>
              <a:t>Epidemiology</a:t>
            </a:r>
            <a:r>
              <a:rPr lang="en-US" u="none" baseline="0" dirty="0"/>
              <a:t> – </a:t>
            </a:r>
            <a:r>
              <a:rPr lang="en-US" sz="1200" dirty="0">
                <a:latin typeface="Garamond" panose="02020404030301010803" pitchFamily="18" charset="0"/>
              </a:rPr>
              <a:t>In 2014, an estimated 44,073 people were diagnosed with HIV. The annual number of new diagnoses declined by 19% from 2005 to 2014.</a:t>
            </a:r>
            <a:endParaRPr lang="en-US" dirty="0"/>
          </a:p>
          <a:p>
            <a:endParaRPr lang="en-US" u="sng" dirty="0"/>
          </a:p>
          <a:p>
            <a:pPr marL="0" marR="0" indent="0" algn="l" defTabSz="914400" rtl="0" eaLnBrk="1" fontAlgn="auto" latinLnBrk="0" hangingPunct="1">
              <a:lnSpc>
                <a:spcPct val="100000"/>
              </a:lnSpc>
              <a:spcBef>
                <a:spcPts val="0"/>
              </a:spcBef>
              <a:spcAft>
                <a:spcPts val="0"/>
              </a:spcAft>
              <a:buClrTx/>
              <a:buSzTx/>
              <a:buFontTx/>
              <a:buNone/>
              <a:tabLst/>
              <a:defRPr/>
            </a:pPr>
            <a:r>
              <a:rPr lang="en-US" u="sng" dirty="0"/>
              <a:t>Symptoms</a:t>
            </a:r>
            <a:r>
              <a:rPr lang="en-US" baseline="0" dirty="0"/>
              <a:t> – </a:t>
            </a:r>
            <a:r>
              <a:rPr lang="en-US" sz="1200" dirty="0">
                <a:latin typeface="Garamond" panose="02020404030301010803" pitchFamily="18" charset="0"/>
              </a:rPr>
              <a:t>It weakens a person’s immune system by destroying important cells that fight disease and infection. No effective cure exists, but with proper medical care, HIV can be controlled.</a:t>
            </a:r>
          </a:p>
          <a:p>
            <a:endParaRPr lang="en-US" u="sng" dirty="0"/>
          </a:p>
          <a:p>
            <a:pPr marL="0" marR="0" indent="0" algn="l" defTabSz="914400" rtl="0" eaLnBrk="1" fontAlgn="auto" latinLnBrk="0" hangingPunct="1">
              <a:lnSpc>
                <a:spcPct val="100000"/>
              </a:lnSpc>
              <a:spcBef>
                <a:spcPts val="0"/>
              </a:spcBef>
              <a:spcAft>
                <a:spcPts val="0"/>
              </a:spcAft>
              <a:buClrTx/>
              <a:buSzTx/>
              <a:buFontTx/>
              <a:buNone/>
              <a:tabLst/>
              <a:defRPr/>
            </a:pPr>
            <a:r>
              <a:rPr lang="en-US" u="sng" dirty="0"/>
              <a:t>Transmission</a:t>
            </a:r>
            <a:r>
              <a:rPr lang="en-US" u="sng" baseline="0" dirty="0"/>
              <a:t> </a:t>
            </a:r>
            <a:r>
              <a:rPr lang="en-US" baseline="0" dirty="0"/>
              <a:t>– </a:t>
            </a:r>
            <a:r>
              <a:rPr lang="en-US" sz="1200" dirty="0">
                <a:latin typeface="Garamond" panose="02020404030301010803" pitchFamily="18" charset="0"/>
              </a:rPr>
              <a:t>The risk of workers being exposed to HIV on the job is very low. The main risk of HIV transmission is from being stuck with an HIV-contaminated needle or other sharp object. The estimated risk of HIV infection from being stuck with a needle used on an HIV-infected person is less than 1%.</a:t>
            </a:r>
            <a:endParaRPr lang="en-US" dirty="0"/>
          </a:p>
          <a:p>
            <a:endParaRPr lang="en-US" dirty="0"/>
          </a:p>
        </p:txBody>
      </p:sp>
      <p:sp>
        <p:nvSpPr>
          <p:cNvPr id="4" name="Slide Number Placeholder 3"/>
          <p:cNvSpPr>
            <a:spLocks noGrp="1"/>
          </p:cNvSpPr>
          <p:nvPr>
            <p:ph type="sldNum" sz="quarter" idx="10"/>
          </p:nvPr>
        </p:nvSpPr>
        <p:spPr/>
        <p:txBody>
          <a:bodyPr/>
          <a:lstStyle/>
          <a:p>
            <a:fld id="{BBC4442B-647A-4DA8-B0CC-2DF01AA3FA95}" type="slidenum">
              <a:rPr lang="en-US" smtClean="0"/>
              <a:t>9</a:t>
            </a:fld>
            <a:endParaRPr lang="en-US"/>
          </a:p>
        </p:txBody>
      </p:sp>
    </p:spTree>
    <p:extLst>
      <p:ext uri="{BB962C8B-B14F-4D97-AF65-F5344CB8AC3E}">
        <p14:creationId xmlns:p14="http://schemas.microsoft.com/office/powerpoint/2010/main" val="3387455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mn-lt"/>
              </a:rPr>
              <a:t>Blood</a:t>
            </a:r>
            <a:r>
              <a:rPr lang="en-US" dirty="0">
                <a:latin typeface="+mn-lt"/>
              </a:rPr>
              <a:t> means human blood, human blood components, and products made from human blood. </a:t>
            </a:r>
          </a:p>
          <a:p>
            <a:endParaRPr lang="en-US" sz="1200" b="0"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Other Potentially Infectious Materials</a:t>
            </a:r>
            <a:r>
              <a:rPr lang="en-US" sz="1200" b="0" i="0" kern="1200" dirty="0">
                <a:solidFill>
                  <a:schemeClr val="tx1"/>
                </a:solidFill>
                <a:effectLst/>
                <a:latin typeface="+mn-lt"/>
                <a:ea typeface="+mn-ea"/>
                <a:cs typeface="+mn-cs"/>
              </a:rPr>
              <a:t>  means</a:t>
            </a:r>
            <a:br>
              <a:rPr lang="en-US" dirty="0"/>
            </a:br>
            <a:r>
              <a:rPr lang="en-US" sz="1200" b="0" i="0" kern="1200" dirty="0">
                <a:solidFill>
                  <a:schemeClr val="tx1"/>
                </a:solidFill>
                <a:effectLst/>
                <a:latin typeface="+mn-lt"/>
                <a:ea typeface="+mn-ea"/>
                <a:cs typeface="+mn-cs"/>
              </a:rPr>
              <a:t>(1) The following human body fluids: semen, vaginal secretions, cerebrospinal fluid, synovial fluid, pleural fluid, pericardial fluid, peritoneal fluid, amniotic fluid, saliva in dental procedures, any body fluid that is visibly contaminated with blood, and all body fluids in situations where it is difficult or impossible to differentiate between body fluids; </a:t>
            </a:r>
            <a:br>
              <a:rPr lang="en-US" dirty="0"/>
            </a:br>
            <a:r>
              <a:rPr lang="en-US" sz="1200" b="0" i="0" kern="1200" dirty="0">
                <a:solidFill>
                  <a:schemeClr val="tx1"/>
                </a:solidFill>
                <a:effectLst/>
                <a:latin typeface="+mn-lt"/>
                <a:ea typeface="+mn-ea"/>
                <a:cs typeface="+mn-cs"/>
              </a:rPr>
              <a:t>(2) Any unfixed tissue or organ (other than intact skin) from a human (living or dead); and </a:t>
            </a:r>
            <a:br>
              <a:rPr lang="en-US" dirty="0"/>
            </a:br>
            <a:r>
              <a:rPr lang="en-US" sz="1200" b="0" i="0" kern="1200" dirty="0">
                <a:solidFill>
                  <a:schemeClr val="tx1"/>
                </a:solidFill>
                <a:effectLst/>
                <a:latin typeface="+mn-lt"/>
                <a:ea typeface="+mn-ea"/>
                <a:cs typeface="+mn-cs"/>
              </a:rPr>
              <a:t>(3) HIV-containing cell or tissue cultures, organ cultures, and HIV- or HBV-containing culture medium or other solutions; and blood, organs, or other tissues from experimental animals infected with HIV or HBV. </a:t>
            </a:r>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11</a:t>
            </a:fld>
            <a:endParaRPr lang="en-US"/>
          </a:p>
        </p:txBody>
      </p:sp>
    </p:spTree>
    <p:extLst>
      <p:ext uri="{BB962C8B-B14F-4D97-AF65-F5344CB8AC3E}">
        <p14:creationId xmlns:p14="http://schemas.microsoft.com/office/powerpoint/2010/main" val="3451846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mn-lt"/>
              </a:rPr>
              <a:t>Universal Precautions </a:t>
            </a:r>
            <a:r>
              <a:rPr lang="en-US" dirty="0">
                <a:latin typeface="+mn-lt"/>
              </a:rPr>
              <a:t>means all human blood and certain human body fluids are treated as if known to be infectious for HIV, HBV, and other </a:t>
            </a:r>
            <a:r>
              <a:rPr lang="en-US" dirty="0" err="1">
                <a:latin typeface="+mn-lt"/>
              </a:rPr>
              <a:t>bloodborne</a:t>
            </a:r>
            <a:r>
              <a:rPr lang="en-US" dirty="0">
                <a:latin typeface="+mn-lt"/>
              </a:rPr>
              <a:t> pathogens.</a:t>
            </a:r>
          </a:p>
          <a:p>
            <a:endParaRPr lang="en-US" dirty="0">
              <a:latin typeface="+mn-lt"/>
            </a:endParaRPr>
          </a:p>
        </p:txBody>
      </p:sp>
      <p:sp>
        <p:nvSpPr>
          <p:cNvPr id="4" name="Slide Number Placeholder 3"/>
          <p:cNvSpPr>
            <a:spLocks noGrp="1"/>
          </p:cNvSpPr>
          <p:nvPr>
            <p:ph type="sldNum" sz="quarter" idx="10"/>
          </p:nvPr>
        </p:nvSpPr>
        <p:spPr/>
        <p:txBody>
          <a:bodyPr/>
          <a:lstStyle/>
          <a:p>
            <a:fld id="{BBC4442B-647A-4DA8-B0CC-2DF01AA3FA95}" type="slidenum">
              <a:rPr lang="en-US" smtClean="0"/>
              <a:t>12</a:t>
            </a:fld>
            <a:endParaRPr lang="en-US"/>
          </a:p>
        </p:txBody>
      </p:sp>
    </p:spTree>
    <p:extLst>
      <p:ext uri="{BB962C8B-B14F-4D97-AF65-F5344CB8AC3E}">
        <p14:creationId xmlns:p14="http://schemas.microsoft.com/office/powerpoint/2010/main" val="3451846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mission of the Occupational Health and Safety Administration (OSHA) is to save lives, prevent injuries, and protect the health of America’s workers. As part of the Department of Labor, OSHA promotes worker safety and health in every workplace in the United States. </a:t>
            </a:r>
          </a:p>
          <a:p>
            <a:endParaRPr lang="en-US" dirty="0"/>
          </a:p>
          <a:p>
            <a:r>
              <a:rPr lang="en-US" dirty="0"/>
              <a:t>OSHA’s </a:t>
            </a:r>
            <a:r>
              <a:rPr lang="en-US" dirty="0" err="1"/>
              <a:t>bloodborne</a:t>
            </a:r>
            <a:r>
              <a:rPr lang="en-US" dirty="0"/>
              <a:t> pathogens standard protects employees who work in occupations where they are at risk of exposure to blood or other potentially infectious materials.  The standard is found in 29 CFR 1910.1030 and you can access the full text of the standard through the OSHA website (www.osha.gov).</a:t>
            </a:r>
          </a:p>
        </p:txBody>
      </p:sp>
      <p:sp>
        <p:nvSpPr>
          <p:cNvPr id="4" name="Slide Number Placeholder 3"/>
          <p:cNvSpPr>
            <a:spLocks noGrp="1"/>
          </p:cNvSpPr>
          <p:nvPr>
            <p:ph type="sldNum" sz="quarter" idx="10"/>
          </p:nvPr>
        </p:nvSpPr>
        <p:spPr/>
        <p:txBody>
          <a:bodyPr/>
          <a:lstStyle/>
          <a:p>
            <a:fld id="{BBC4442B-647A-4DA8-B0CC-2DF01AA3FA95}" type="slidenum">
              <a:rPr lang="en-US" smtClean="0"/>
              <a:t>13</a:t>
            </a:fld>
            <a:endParaRPr lang="en-US"/>
          </a:p>
        </p:txBody>
      </p:sp>
    </p:spTree>
    <p:extLst>
      <p:ext uri="{BB962C8B-B14F-4D97-AF65-F5344CB8AC3E}">
        <p14:creationId xmlns:p14="http://schemas.microsoft.com/office/powerpoint/2010/main" val="21821417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C6703-D0F7-E745-A687-AC990D0C464C}"/>
              </a:ext>
            </a:extLst>
          </p:cNvPr>
          <p:cNvSpPr>
            <a:spLocks noGrp="1"/>
          </p:cNvSpPr>
          <p:nvPr>
            <p:ph type="ctrTitle" hasCustomPrompt="1"/>
          </p:nvPr>
        </p:nvSpPr>
        <p:spPr>
          <a:xfrm>
            <a:off x="1524000" y="734056"/>
            <a:ext cx="9144000" cy="2387600"/>
          </a:xfrm>
        </p:spPr>
        <p:txBody>
          <a:bodyPr anchor="b"/>
          <a:lstStyle>
            <a:lvl1pPr algn="ctr">
              <a:defRPr sz="6000">
                <a:latin typeface="Impact" panose="020B080603090205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61E6FFF2-58E4-794E-892D-6FF45321C2C0}"/>
              </a:ext>
            </a:extLst>
          </p:cNvPr>
          <p:cNvSpPr>
            <a:spLocks noGrp="1"/>
          </p:cNvSpPr>
          <p:nvPr>
            <p:ph type="subTitle" idx="1"/>
          </p:nvPr>
        </p:nvSpPr>
        <p:spPr>
          <a:xfrm>
            <a:off x="1524000" y="3313939"/>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1BA7C03E-EF71-2C40-9E45-BF08314EE5F1}"/>
              </a:ext>
            </a:extLst>
          </p:cNvPr>
          <p:cNvSpPr>
            <a:spLocks noGrp="1"/>
          </p:cNvSpPr>
          <p:nvPr>
            <p:ph type="sldNum" sz="quarter" idx="12"/>
          </p:nvPr>
        </p:nvSpPr>
        <p:spPr>
          <a:xfrm>
            <a:off x="838200" y="5991633"/>
            <a:ext cx="2587831" cy="365125"/>
          </a:xfrm>
        </p:spPr>
        <p:txBody>
          <a:bodyPr/>
          <a:lstStyle/>
          <a:p>
            <a:fld id="{B4E9AFF7-6653-6A4D-A979-64D2F5BECA26}" type="slidenum">
              <a:rPr lang="en-US" smtClean="0"/>
              <a:t>‹#›</a:t>
            </a:fld>
            <a:endParaRPr lang="en-US"/>
          </a:p>
        </p:txBody>
      </p:sp>
      <p:pic>
        <p:nvPicPr>
          <p:cNvPr id="9" name="Picture 8" descr="University of South Carolina logo.">
            <a:extLst>
              <a:ext uri="{FF2B5EF4-FFF2-40B4-BE49-F238E27FC236}">
                <a16:creationId xmlns:a16="http://schemas.microsoft.com/office/drawing/2014/main" id="{C81DC1BB-A980-8448-BB01-0788DE4349F9}"/>
              </a:ext>
            </a:extLst>
          </p:cNvPr>
          <p:cNvPicPr>
            <a:picLocks noChangeAspect="1"/>
          </p:cNvPicPr>
          <p:nvPr userDrawn="1"/>
        </p:nvPicPr>
        <p:blipFill>
          <a:blip r:embed="rId2"/>
          <a:stretch>
            <a:fillRect/>
          </a:stretch>
        </p:blipFill>
        <p:spPr>
          <a:xfrm>
            <a:off x="4509370" y="4429919"/>
            <a:ext cx="3173260" cy="2115507"/>
          </a:xfrm>
          <a:prstGeom prst="rect">
            <a:avLst/>
          </a:prstGeom>
        </p:spPr>
      </p:pic>
    </p:spTree>
    <p:extLst>
      <p:ext uri="{BB962C8B-B14F-4D97-AF65-F5344CB8AC3E}">
        <p14:creationId xmlns:p14="http://schemas.microsoft.com/office/powerpoint/2010/main" val="295740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Concl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4E78-1993-A540-9F01-A28635FB4893}"/>
              </a:ext>
            </a:extLst>
          </p:cNvPr>
          <p:cNvSpPr>
            <a:spLocks noGrp="1"/>
          </p:cNvSpPr>
          <p:nvPr>
            <p:ph type="title" hasCustomPrompt="1"/>
          </p:nvPr>
        </p:nvSpPr>
        <p:spPr>
          <a:xfrm>
            <a:off x="831850" y="1656521"/>
            <a:ext cx="10515600" cy="2187986"/>
          </a:xfrm>
        </p:spPr>
        <p:txBody>
          <a:bodyPr anchor="t"/>
          <a:lstStyle>
            <a:lvl1pPr algn="ctr">
              <a:defRPr sz="6000">
                <a:solidFill>
                  <a:schemeClr val="bg1"/>
                </a:solidFill>
              </a:defRPr>
            </a:lvl1pPr>
          </a:lstStyle>
          <a:p>
            <a:r>
              <a:rPr lang="en-US" dirty="0"/>
              <a:t>Conclusion</a:t>
            </a:r>
          </a:p>
        </p:txBody>
      </p:sp>
      <p:sp>
        <p:nvSpPr>
          <p:cNvPr id="3" name="Text Placeholder 2">
            <a:extLst>
              <a:ext uri="{FF2B5EF4-FFF2-40B4-BE49-F238E27FC236}">
                <a16:creationId xmlns:a16="http://schemas.microsoft.com/office/drawing/2014/main" id="{2EC1F37B-372F-0146-A20D-449355B25403}"/>
              </a:ext>
            </a:extLst>
          </p:cNvPr>
          <p:cNvSpPr>
            <a:spLocks noGrp="1"/>
          </p:cNvSpPr>
          <p:nvPr>
            <p:ph type="body" idx="1" hasCustomPrompt="1"/>
          </p:nvPr>
        </p:nvSpPr>
        <p:spPr>
          <a:xfrm>
            <a:off x="831850" y="4867949"/>
            <a:ext cx="5493794" cy="1500187"/>
          </a:xfrm>
        </p:spPr>
        <p:txBody>
          <a:bodyPr anchor="b"/>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0"/>
            <a:r>
              <a:rPr lang="en-US" dirty="0"/>
              <a:t>Title</a:t>
            </a:r>
          </a:p>
          <a:p>
            <a:pPr lvl="0"/>
            <a:r>
              <a:rPr lang="en-US" dirty="0"/>
              <a:t>Email</a:t>
            </a:r>
          </a:p>
        </p:txBody>
      </p:sp>
      <p:pic>
        <p:nvPicPr>
          <p:cNvPr id="12" name="Picture 11">
            <a:extLst>
              <a:ext uri="{FF2B5EF4-FFF2-40B4-BE49-F238E27FC236}">
                <a16:creationId xmlns:a16="http://schemas.microsoft.com/office/drawing/2014/main" id="{33EDFD73-0710-2244-860D-4BA6234A0E5E}"/>
              </a:ext>
            </a:extLst>
          </p:cNvPr>
          <p:cNvPicPr>
            <a:picLocks noChangeAspect="1"/>
          </p:cNvPicPr>
          <p:nvPr userDrawn="1"/>
        </p:nvPicPr>
        <p:blipFill>
          <a:blip r:embed="rId3"/>
          <a:srcRect/>
          <a:stretch/>
        </p:blipFill>
        <p:spPr>
          <a:xfrm>
            <a:off x="8726555" y="5790260"/>
            <a:ext cx="2892287" cy="577876"/>
          </a:xfrm>
          <a:prstGeom prst="rect">
            <a:avLst/>
          </a:prstGeom>
        </p:spPr>
      </p:pic>
    </p:spTree>
    <p:extLst>
      <p:ext uri="{BB962C8B-B14F-4D97-AF65-F5344CB8AC3E}">
        <p14:creationId xmlns:p14="http://schemas.microsoft.com/office/powerpoint/2010/main" val="371777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220751"/>
            <a:ext cx="10363200" cy="916737"/>
          </a:xfrm>
          <a:prstGeom prst="rect">
            <a:avLst/>
          </a:prstGeom>
        </p:spPr>
        <p:txBody>
          <a:bodyPr/>
          <a:lstStyle>
            <a:lvl1pPr>
              <a:defRPr sz="3600">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137833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ED37-4F17-3341-80DD-6302FD9C0346}"/>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456E732-1F86-874D-B35F-F0D15E08E9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2C13372-CC48-6246-83C0-B536F3DCA7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5CF31-8755-3E42-B89A-9D67D96D7102}"/>
              </a:ext>
            </a:extLst>
          </p:cNvPr>
          <p:cNvSpPr>
            <a:spLocks noGrp="1"/>
          </p:cNvSpPr>
          <p:nvPr>
            <p:ph type="sldNum" sz="quarter" idx="12"/>
          </p:nvPr>
        </p:nvSpPr>
        <p:spPr>
          <a:xfrm>
            <a:off x="838200" y="6004323"/>
            <a:ext cx="2635332"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30676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4E78-1993-A540-9F01-A28635FB48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C1F37B-372F-0146-A20D-449355B25403}"/>
              </a:ext>
            </a:extLst>
          </p:cNvPr>
          <p:cNvSpPr>
            <a:spLocks noGrp="1"/>
          </p:cNvSpPr>
          <p:nvPr>
            <p:ph type="body" idx="1"/>
          </p:nvPr>
        </p:nvSpPr>
        <p:spPr>
          <a:xfrm>
            <a:off x="831850" y="4589463"/>
            <a:ext cx="10515600" cy="12017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87ADC64B-5CD5-7341-B6E0-9B4F677F9F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918467-A91D-B840-9781-A402C93E7E3A}"/>
              </a:ext>
            </a:extLst>
          </p:cNvPr>
          <p:cNvSpPr>
            <a:spLocks noGrp="1"/>
          </p:cNvSpPr>
          <p:nvPr>
            <p:ph type="sldNum" sz="quarter" idx="12"/>
          </p:nvPr>
        </p:nvSpPr>
        <p:spPr>
          <a:xfrm>
            <a:off x="838200" y="6004322"/>
            <a:ext cx="2665021"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388401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BC8D6-6BCB-BD4B-B6E0-92A778004E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C4099C-8353-F44E-8406-26AC07974CEE}"/>
              </a:ext>
            </a:extLst>
          </p:cNvPr>
          <p:cNvSpPr>
            <a:spLocks noGrp="1"/>
          </p:cNvSpPr>
          <p:nvPr>
            <p:ph sz="half" idx="1"/>
          </p:nvPr>
        </p:nvSpPr>
        <p:spPr>
          <a:xfrm>
            <a:off x="838200" y="1825625"/>
            <a:ext cx="5181600" cy="40437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8CC49-08EF-8048-B6B2-BC247008F046}"/>
              </a:ext>
            </a:extLst>
          </p:cNvPr>
          <p:cNvSpPr>
            <a:spLocks noGrp="1"/>
          </p:cNvSpPr>
          <p:nvPr>
            <p:ph sz="half" idx="2"/>
          </p:nvPr>
        </p:nvSpPr>
        <p:spPr>
          <a:xfrm>
            <a:off x="6172200" y="1825625"/>
            <a:ext cx="5181600" cy="40437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82CCBEF1-4544-884E-86EB-5374139098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77F880-2CCE-9044-8CE8-A7CF47CE5236}"/>
              </a:ext>
            </a:extLst>
          </p:cNvPr>
          <p:cNvSpPr>
            <a:spLocks noGrp="1"/>
          </p:cNvSpPr>
          <p:nvPr>
            <p:ph type="sldNum" sz="quarter" idx="12"/>
          </p:nvPr>
        </p:nvSpPr>
        <p:spPr>
          <a:xfrm>
            <a:off x="838200" y="6004323"/>
            <a:ext cx="2688771"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252453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802-B46A-204D-94D4-E50D913AEE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D7812B-2A55-D049-A1C2-A4C973ACA5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58766B-6B24-3B45-B55F-3D85F881F93D}"/>
              </a:ext>
            </a:extLst>
          </p:cNvPr>
          <p:cNvSpPr>
            <a:spLocks noGrp="1"/>
          </p:cNvSpPr>
          <p:nvPr>
            <p:ph sz="half" idx="2"/>
          </p:nvPr>
        </p:nvSpPr>
        <p:spPr>
          <a:xfrm>
            <a:off x="839788" y="2505075"/>
            <a:ext cx="5157787" cy="33921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A7F728-2418-1540-9191-5FDFA36D85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948585-BFC1-9148-A0B5-07C83C2F21BA}"/>
              </a:ext>
            </a:extLst>
          </p:cNvPr>
          <p:cNvSpPr>
            <a:spLocks noGrp="1"/>
          </p:cNvSpPr>
          <p:nvPr>
            <p:ph sz="quarter" idx="4"/>
          </p:nvPr>
        </p:nvSpPr>
        <p:spPr>
          <a:xfrm>
            <a:off x="6172200" y="2505075"/>
            <a:ext cx="5183188" cy="33921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BD1371BF-1A9F-5641-95DB-6C0FE67BBB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121846-D4EB-5949-B8F3-E40099164899}"/>
              </a:ext>
            </a:extLst>
          </p:cNvPr>
          <p:cNvSpPr>
            <a:spLocks noGrp="1"/>
          </p:cNvSpPr>
          <p:nvPr>
            <p:ph type="sldNum" sz="quarter" idx="12"/>
          </p:nvPr>
        </p:nvSpPr>
        <p:spPr>
          <a:xfrm>
            <a:off x="838200" y="6004323"/>
            <a:ext cx="2682834"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164583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59A27-C210-CF48-97F8-943B5EBAC6EC}"/>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85EC86A-0D15-764F-AA81-41016E208E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633FAA-B5EA-C54D-A18B-17F16CA5F110}"/>
              </a:ext>
            </a:extLst>
          </p:cNvPr>
          <p:cNvSpPr>
            <a:spLocks noGrp="1"/>
          </p:cNvSpPr>
          <p:nvPr>
            <p:ph type="sldNum" sz="quarter" idx="12"/>
          </p:nvPr>
        </p:nvSpPr>
        <p:spPr>
          <a:xfrm>
            <a:off x="838200" y="6005974"/>
            <a:ext cx="2670958"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297122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C8BA86-4F41-AF40-BBD9-45DCB3C336DD}"/>
              </a:ext>
            </a:extLst>
          </p:cNvPr>
          <p:cNvSpPr>
            <a:spLocks noGrp="1"/>
          </p:cNvSpPr>
          <p:nvPr>
            <p:ph type="title"/>
          </p:nvPr>
        </p:nvSpPr>
        <p:spPr>
          <a:xfrm>
            <a:off x="0" y="-1538831"/>
            <a:ext cx="10515600" cy="1325563"/>
          </a:xfrm>
        </p:spPr>
        <p:txBody>
          <a:bodyPr/>
          <a:lstStyle/>
          <a:p>
            <a:r>
              <a:rPr lang="en-US"/>
              <a:t>Click to edit Master title style</a:t>
            </a:r>
          </a:p>
        </p:txBody>
      </p:sp>
      <p:sp>
        <p:nvSpPr>
          <p:cNvPr id="3" name="Footer Placeholder 2">
            <a:extLst>
              <a:ext uri="{FF2B5EF4-FFF2-40B4-BE49-F238E27FC236}">
                <a16:creationId xmlns:a16="http://schemas.microsoft.com/office/drawing/2014/main" id="{7AE991BC-E157-B340-860E-81A4EBD04B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6805CF-1707-5749-8109-20FA44953EE0}"/>
              </a:ext>
            </a:extLst>
          </p:cNvPr>
          <p:cNvSpPr>
            <a:spLocks noGrp="1"/>
          </p:cNvSpPr>
          <p:nvPr>
            <p:ph type="sldNum" sz="quarter" idx="12"/>
          </p:nvPr>
        </p:nvSpPr>
        <p:spPr>
          <a:xfrm>
            <a:off x="838200" y="6004322"/>
            <a:ext cx="2605644"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69474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654A1-6207-5141-AAB1-9A7630DA98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9F95B-0887-9F4F-BA1C-0B9CBE5AED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6515B1-8A32-AB43-82F2-51A60BC2E3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5FC3D973-68F9-5B46-A3D8-B7AF20B00E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AA68CE-A588-FE4D-9C1E-5BE4A1A82F81}"/>
              </a:ext>
            </a:extLst>
          </p:cNvPr>
          <p:cNvSpPr>
            <a:spLocks noGrp="1"/>
          </p:cNvSpPr>
          <p:nvPr>
            <p:ph type="sldNum" sz="quarter" idx="12"/>
          </p:nvPr>
        </p:nvSpPr>
        <p:spPr>
          <a:xfrm>
            <a:off x="838200" y="6004323"/>
            <a:ext cx="2670958"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294833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5185-7056-B946-8F27-7890BB2A3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0AF3B6-3151-9346-B00D-EBED7ED75F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A5EF208-3C62-3840-A816-A69F27E0BF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AB0C1DD0-6624-6048-953E-41055A0D34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4C492C-9027-2B43-9637-56046A0631C2}"/>
              </a:ext>
            </a:extLst>
          </p:cNvPr>
          <p:cNvSpPr>
            <a:spLocks noGrp="1"/>
          </p:cNvSpPr>
          <p:nvPr>
            <p:ph type="sldNum" sz="quarter" idx="12"/>
          </p:nvPr>
        </p:nvSpPr>
        <p:spPr>
          <a:xfrm>
            <a:off x="838200" y="6004323"/>
            <a:ext cx="2676896" cy="365125"/>
          </a:xfrm>
        </p:spPr>
        <p:txBody>
          <a:bodyPr/>
          <a:lstStyle/>
          <a:p>
            <a:fld id="{B4E9AFF7-6653-6A4D-A979-64D2F5BECA26}" type="slidenum">
              <a:rPr lang="en-US" smtClean="0"/>
              <a:t>‹#›</a:t>
            </a:fld>
            <a:endParaRPr lang="en-US"/>
          </a:p>
        </p:txBody>
      </p:sp>
    </p:spTree>
    <p:extLst>
      <p:ext uri="{BB962C8B-B14F-4D97-AF65-F5344CB8AC3E}">
        <p14:creationId xmlns:p14="http://schemas.microsoft.com/office/powerpoint/2010/main" val="212840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4BC199-4655-F541-83EE-721E1D0864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5445D78-BC86-6C4A-8173-07BC8BF4F06C}"/>
              </a:ext>
            </a:extLst>
          </p:cNvPr>
          <p:cNvSpPr>
            <a:spLocks noGrp="1"/>
          </p:cNvSpPr>
          <p:nvPr>
            <p:ph type="body" idx="1"/>
          </p:nvPr>
        </p:nvSpPr>
        <p:spPr>
          <a:xfrm>
            <a:off x="838200" y="1825625"/>
            <a:ext cx="10515600" cy="3992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989E362-4DC4-BA42-AD46-DCFCBF72CE19}"/>
              </a:ext>
            </a:extLst>
          </p:cNvPr>
          <p:cNvSpPr>
            <a:spLocks noGrp="1"/>
          </p:cNvSpPr>
          <p:nvPr>
            <p:ph type="ftr" sz="quarter" idx="3"/>
          </p:nvPr>
        </p:nvSpPr>
        <p:spPr>
          <a:xfrm>
            <a:off x="4038600" y="600432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75AB465-CD1B-7A41-8A74-7F4A07B23239}"/>
              </a:ext>
            </a:extLst>
          </p:cNvPr>
          <p:cNvSpPr>
            <a:spLocks noGrp="1"/>
          </p:cNvSpPr>
          <p:nvPr>
            <p:ph type="sldNum" sz="quarter" idx="4"/>
          </p:nvPr>
        </p:nvSpPr>
        <p:spPr>
          <a:xfrm>
            <a:off x="838200" y="600432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9AFF7-6653-6A4D-A979-64D2F5BECA26}" type="slidenum">
              <a:rPr lang="en-US" smtClean="0"/>
              <a:pPr/>
              <a:t>‹#›</a:t>
            </a:fld>
            <a:endParaRPr lang="en-US" dirty="0"/>
          </a:p>
        </p:txBody>
      </p:sp>
      <p:pic>
        <p:nvPicPr>
          <p:cNvPr id="12" name="Picture 11">
            <a:extLst>
              <a:ext uri="{FF2B5EF4-FFF2-40B4-BE49-F238E27FC236}">
                <a16:creationId xmlns:a16="http://schemas.microsoft.com/office/drawing/2014/main" id="{6A0032F1-0121-BE4C-B781-236291AD7975}"/>
              </a:ext>
            </a:extLst>
          </p:cNvPr>
          <p:cNvPicPr>
            <a:picLocks noChangeAspect="1"/>
          </p:cNvPicPr>
          <p:nvPr userDrawn="1"/>
        </p:nvPicPr>
        <p:blipFill>
          <a:blip r:embed="rId14"/>
          <a:srcRect t="4530" b="4530"/>
          <a:stretch/>
        </p:blipFill>
        <p:spPr>
          <a:xfrm>
            <a:off x="9022846" y="5946775"/>
            <a:ext cx="2695388" cy="487282"/>
          </a:xfrm>
          <a:prstGeom prst="rect">
            <a:avLst/>
          </a:prstGeom>
        </p:spPr>
      </p:pic>
    </p:spTree>
    <p:extLst>
      <p:ext uri="{BB962C8B-B14F-4D97-AF65-F5344CB8AC3E}">
        <p14:creationId xmlns:p14="http://schemas.microsoft.com/office/powerpoint/2010/main" val="2207130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cap="all" baseline="0">
          <a:solidFill>
            <a:schemeClr val="tx1"/>
          </a:solidFill>
          <a:latin typeface="Impact" panose="020B080603090205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c.edu/about/offices_and_divisions/ehs/research_and_laboratory_safety/biological_safety/bloodborne_pathogens/index.ph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c.edu/about/offices_and_divisions/ehs/training/research_laboratory_safety/biological_safety_training/index.ph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p>
            <a:r>
              <a:rPr lang="en-US" sz="7200" dirty="0"/>
              <a:t>OSHA </a:t>
            </a:r>
            <a:r>
              <a:rPr lang="en-US" sz="7200" dirty="0" err="1"/>
              <a:t>Bloodborne</a:t>
            </a:r>
            <a:r>
              <a:rPr lang="en-US" sz="7200" dirty="0"/>
              <a:t> Pathogens</a:t>
            </a:r>
          </a:p>
        </p:txBody>
      </p:sp>
      <p:sp>
        <p:nvSpPr>
          <p:cNvPr id="3" name="Subtitle 2">
            <a:extLst>
              <a:ext uri="{FF2B5EF4-FFF2-40B4-BE49-F238E27FC236}">
                <a16:creationId xmlns:a16="http://schemas.microsoft.com/office/drawing/2014/main" id="{BA3503AB-92EE-7CB3-7CAB-D49A99DBA2CB}"/>
              </a:ext>
            </a:extLst>
          </p:cNvPr>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OSHA </a:t>
            </a:r>
            <a:r>
              <a:rPr lang="en-US" u="sng" spc="50" dirty="0" err="1">
                <a:ln w="11430"/>
              </a:rPr>
              <a:t>Bloodborne</a:t>
            </a:r>
            <a:r>
              <a:rPr lang="en-US" u="sng" spc="50" dirty="0">
                <a:ln w="11430"/>
              </a:rPr>
              <a:t> Pathogen Standard</a:t>
            </a:r>
          </a:p>
        </p:txBody>
      </p:sp>
      <p:sp>
        <p:nvSpPr>
          <p:cNvPr id="2" name="Text Placeholder 1">
            <a:extLst>
              <a:ext uri="{FF2B5EF4-FFF2-40B4-BE49-F238E27FC236}">
                <a16:creationId xmlns:a16="http://schemas.microsoft.com/office/drawing/2014/main" id="{EF91E119-9A91-72DE-798E-FD9A72128095}"/>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a:p>
            <a:endParaRPr lang="en-US" dirty="0"/>
          </a:p>
        </p:txBody>
      </p:sp>
      <p:sp>
        <p:nvSpPr>
          <p:cNvPr id="5" name="Title 1"/>
          <p:cNvSpPr txBox="1">
            <a:spLocks/>
          </p:cNvSpPr>
          <p:nvPr/>
        </p:nvSpPr>
        <p:spPr bwMode="auto">
          <a:xfrm>
            <a:off x="3044536" y="5974397"/>
            <a:ext cx="6102927" cy="55865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endParaRPr lang="en-US" sz="2400" b="1" dirty="0">
              <a:solidFill>
                <a:schemeClr val="tx1">
                  <a:lumMod val="85000"/>
                  <a:lumOff val="15000"/>
                </a:schemeClr>
              </a:solidFill>
              <a:latin typeface="Garamond" panose="02020404030301010803" pitchFamily="18" charset="0"/>
            </a:endParaRPr>
          </a:p>
        </p:txBody>
      </p:sp>
    </p:spTree>
    <p:extLst>
      <p:ext uri="{BB962C8B-B14F-4D97-AF65-F5344CB8AC3E}">
        <p14:creationId xmlns:p14="http://schemas.microsoft.com/office/powerpoint/2010/main" val="535588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31650" y="377124"/>
            <a:ext cx="8950910" cy="945670"/>
          </a:xfrm>
        </p:spPr>
        <p:txBody>
          <a:bodyPr/>
          <a:lstStyle/>
          <a:p>
            <a:pPr algn="ctr"/>
            <a:r>
              <a:rPr lang="en-US" dirty="0">
                <a:solidFill>
                  <a:schemeClr val="tx2"/>
                </a:solidFill>
              </a:rPr>
              <a:t>Important Definitions</a:t>
            </a:r>
            <a:endParaRPr lang="en-US" sz="2800" i="1" dirty="0">
              <a:solidFill>
                <a:schemeClr val="tx2"/>
              </a:solidFill>
            </a:endParaRPr>
          </a:p>
        </p:txBody>
      </p:sp>
      <p:sp>
        <p:nvSpPr>
          <p:cNvPr id="4" name="Content Placeholder 3"/>
          <p:cNvSpPr>
            <a:spLocks noGrp="1"/>
          </p:cNvSpPr>
          <p:nvPr>
            <p:ph idx="1"/>
          </p:nvPr>
        </p:nvSpPr>
        <p:spPr>
          <a:xfrm>
            <a:off x="1331650" y="1526950"/>
            <a:ext cx="9525740" cy="4208025"/>
          </a:xfrm>
        </p:spPr>
        <p:txBody>
          <a:bodyPr/>
          <a:lstStyle/>
          <a:p>
            <a:r>
              <a:rPr lang="en-US" sz="2500" b="1" i="1" dirty="0"/>
              <a:t>Blood</a:t>
            </a:r>
            <a:r>
              <a:rPr lang="en-US" sz="2500" dirty="0"/>
              <a:t> means human blood, human blood components, and products from human blood. </a:t>
            </a:r>
          </a:p>
          <a:p>
            <a:r>
              <a:rPr lang="en-US" sz="2500" b="1" i="1" dirty="0"/>
              <a:t>Other Potentially Infectious Materials (OPIM)</a:t>
            </a:r>
            <a:r>
              <a:rPr lang="en-US" sz="2500" dirty="0"/>
              <a:t>:</a:t>
            </a:r>
          </a:p>
          <a:p>
            <a:pPr marL="914400" lvl="1" indent="-457200">
              <a:buFont typeface="+mj-lt"/>
              <a:buAutoNum type="arabicParenR"/>
            </a:pPr>
            <a:r>
              <a:rPr lang="en-US" sz="2100" dirty="0"/>
              <a:t>Body fluids: semen, vaginal secretions, cerebrospinal fluid, synovial fluid, pleural fluid, pericardial fluid, peritoneal fluid, amniotic fluid, any body fluid that is visibly contaminated with blood</a:t>
            </a:r>
          </a:p>
          <a:p>
            <a:pPr marL="914400" lvl="1" indent="-457200">
              <a:buFont typeface="+mj-lt"/>
              <a:buAutoNum type="arabicParenR"/>
            </a:pPr>
            <a:r>
              <a:rPr lang="en-US" sz="2100" dirty="0"/>
              <a:t>Any unfixed human tissue or organ</a:t>
            </a:r>
          </a:p>
          <a:p>
            <a:pPr marL="914400" lvl="1" indent="-457200">
              <a:buFont typeface="+mj-lt"/>
              <a:buAutoNum type="arabicParenR"/>
            </a:pPr>
            <a:r>
              <a:rPr lang="en-US" sz="2100" dirty="0"/>
              <a:t>HIV-containing cell or tissue cultures, organ cultures, and HIV- or HBV-containing cultures or solutions; and blood, organs, or other tissues from experimental animals infected with HIV or HBV</a:t>
            </a:r>
          </a:p>
        </p:txBody>
      </p:sp>
    </p:spTree>
    <p:extLst>
      <p:ext uri="{BB962C8B-B14F-4D97-AF65-F5344CB8AC3E}">
        <p14:creationId xmlns:p14="http://schemas.microsoft.com/office/powerpoint/2010/main" val="2894104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62974" y="412626"/>
            <a:ext cx="8804430" cy="1327399"/>
          </a:xfrm>
        </p:spPr>
        <p:txBody>
          <a:bodyPr/>
          <a:lstStyle/>
          <a:p>
            <a:pPr algn="ctr"/>
            <a:r>
              <a:rPr lang="en-US" dirty="0">
                <a:solidFill>
                  <a:schemeClr val="tx2"/>
                </a:solidFill>
              </a:rPr>
              <a:t>Important Definition</a:t>
            </a:r>
            <a:endParaRPr lang="en-US" sz="2800" i="1" dirty="0">
              <a:solidFill>
                <a:schemeClr val="tx2"/>
              </a:solidFill>
            </a:endParaRPr>
          </a:p>
        </p:txBody>
      </p:sp>
      <p:sp>
        <p:nvSpPr>
          <p:cNvPr id="4" name="Content Placeholder 3"/>
          <p:cNvSpPr>
            <a:spLocks noGrp="1"/>
          </p:cNvSpPr>
          <p:nvPr>
            <p:ph idx="1"/>
          </p:nvPr>
        </p:nvSpPr>
        <p:spPr>
          <a:xfrm>
            <a:off x="1162974" y="1825625"/>
            <a:ext cx="9845337" cy="3992079"/>
          </a:xfrm>
        </p:spPr>
        <p:txBody>
          <a:bodyPr/>
          <a:lstStyle/>
          <a:p>
            <a:r>
              <a:rPr lang="en-US" b="1" i="1" dirty="0"/>
              <a:t>Universal Precautions </a:t>
            </a:r>
            <a:r>
              <a:rPr lang="en-US" dirty="0"/>
              <a:t>means all human blood and certain human body fluids are treated as if known to be infectious for HIV, HBV, HCV, and other bloodborne pathogens.</a:t>
            </a:r>
          </a:p>
          <a:p>
            <a:endParaRPr lang="en-US" dirty="0"/>
          </a:p>
        </p:txBody>
      </p:sp>
    </p:spTree>
    <p:extLst>
      <p:ext uri="{BB962C8B-B14F-4D97-AF65-F5344CB8AC3E}">
        <p14:creationId xmlns:p14="http://schemas.microsoft.com/office/powerpoint/2010/main" val="231326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603331"/>
            <a:ext cx="8811827" cy="1234011"/>
          </a:xfrm>
        </p:spPr>
        <p:txBody>
          <a:bodyPr>
            <a:normAutofit fontScale="90000"/>
          </a:bodyPr>
          <a:lstStyle/>
          <a:p>
            <a:pPr algn="ctr"/>
            <a:r>
              <a:rPr lang="en-US" dirty="0">
                <a:solidFill>
                  <a:schemeClr val="tx2"/>
                </a:solidFill>
              </a:rPr>
              <a:t>Occupational Safety and Health Administration</a:t>
            </a:r>
          </a:p>
        </p:txBody>
      </p:sp>
      <p:sp>
        <p:nvSpPr>
          <p:cNvPr id="4" name="Content Placeholder 3"/>
          <p:cNvSpPr>
            <a:spLocks noGrp="1"/>
          </p:cNvSpPr>
          <p:nvPr>
            <p:ph idx="1"/>
          </p:nvPr>
        </p:nvSpPr>
        <p:spPr>
          <a:xfrm>
            <a:off x="1429305" y="2228295"/>
            <a:ext cx="9206144" cy="3630967"/>
          </a:xfrm>
        </p:spPr>
        <p:txBody>
          <a:bodyPr/>
          <a:lstStyle/>
          <a:p>
            <a:r>
              <a:rPr lang="en-US" u="sng" dirty="0"/>
              <a:t>OSHA’s Mission </a:t>
            </a:r>
            <a:r>
              <a:rPr lang="en-US" dirty="0"/>
              <a:t>– save lives, prevent injuries and protect health of workers</a:t>
            </a:r>
          </a:p>
          <a:p>
            <a:r>
              <a:rPr lang="en-US" u="sng" dirty="0"/>
              <a:t>BBP Standard </a:t>
            </a:r>
            <a:r>
              <a:rPr lang="en-US" dirty="0"/>
              <a:t>– protects employees from exposure to blood or OPIM.</a:t>
            </a:r>
          </a:p>
          <a:p>
            <a:pPr lvl="1"/>
            <a:r>
              <a:rPr lang="en-US" dirty="0"/>
              <a:t>29 CFR 1910.1030 </a:t>
            </a:r>
          </a:p>
          <a:p>
            <a:pPr lvl="1"/>
            <a:r>
              <a:rPr lang="en-US" dirty="0"/>
              <a:t>Copy online at </a:t>
            </a:r>
            <a:r>
              <a:rPr lang="en-US" dirty="0">
                <a:hlinkClick r:id="rId3"/>
              </a:rPr>
              <a:t>www.osha.gov</a:t>
            </a:r>
            <a:r>
              <a:rPr lang="en-US" dirty="0"/>
              <a:t> </a:t>
            </a:r>
          </a:p>
        </p:txBody>
      </p:sp>
    </p:spTree>
    <p:extLst>
      <p:ext uri="{BB962C8B-B14F-4D97-AF65-F5344CB8AC3E}">
        <p14:creationId xmlns:p14="http://schemas.microsoft.com/office/powerpoint/2010/main" val="2448586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Exposure Control Plan</a:t>
            </a:r>
          </a:p>
        </p:txBody>
      </p:sp>
      <p:sp>
        <p:nvSpPr>
          <p:cNvPr id="2" name="Text Placeholder 1">
            <a:extLst>
              <a:ext uri="{FF2B5EF4-FFF2-40B4-BE49-F238E27FC236}">
                <a16:creationId xmlns:a16="http://schemas.microsoft.com/office/drawing/2014/main" id="{6FD6EDBA-9B63-3368-4FAB-4A0C5A018955}"/>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p:txBody>
      </p:sp>
    </p:spTree>
    <p:extLst>
      <p:ext uri="{BB962C8B-B14F-4D97-AF65-F5344CB8AC3E}">
        <p14:creationId xmlns:p14="http://schemas.microsoft.com/office/powerpoint/2010/main" val="2906205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09205" y="377114"/>
            <a:ext cx="8364243" cy="1234011"/>
          </a:xfrm>
        </p:spPr>
        <p:txBody>
          <a:bodyPr/>
          <a:lstStyle/>
          <a:p>
            <a:pPr algn="ctr"/>
            <a:r>
              <a:rPr lang="en-US" dirty="0">
                <a:solidFill>
                  <a:schemeClr val="tx2"/>
                </a:solidFill>
              </a:rPr>
              <a:t>Important Definitions</a:t>
            </a:r>
            <a:endParaRPr lang="en-US" sz="2800" dirty="0">
              <a:solidFill>
                <a:schemeClr val="tx2"/>
              </a:solidFill>
            </a:endParaRPr>
          </a:p>
        </p:txBody>
      </p:sp>
      <p:sp>
        <p:nvSpPr>
          <p:cNvPr id="4" name="Content Placeholder 3"/>
          <p:cNvSpPr>
            <a:spLocks noGrp="1"/>
          </p:cNvSpPr>
          <p:nvPr>
            <p:ph idx="1"/>
          </p:nvPr>
        </p:nvSpPr>
        <p:spPr>
          <a:xfrm>
            <a:off x="1509205" y="1753226"/>
            <a:ext cx="9170632" cy="4141548"/>
          </a:xfrm>
        </p:spPr>
        <p:txBody>
          <a:bodyPr/>
          <a:lstStyle/>
          <a:p>
            <a:r>
              <a:rPr lang="en-US" b="1" i="1" dirty="0"/>
              <a:t>Occupational Exposure</a:t>
            </a:r>
            <a:r>
              <a:rPr lang="en-US" dirty="0"/>
              <a:t> means reasonably anticipated skin, eye, mucous membrane, or parenteral contact with blood or other potentially infectious materials that may result from the performance of an employee's duties. </a:t>
            </a:r>
          </a:p>
          <a:p>
            <a:r>
              <a:rPr lang="en-US" b="1" i="1" dirty="0"/>
              <a:t>Parenteral</a:t>
            </a:r>
            <a:r>
              <a:rPr lang="en-US" dirty="0"/>
              <a:t> means piercing mucous membranes or the skin barrier through such events as </a:t>
            </a:r>
            <a:r>
              <a:rPr lang="en-US" dirty="0" err="1"/>
              <a:t>needlesticks</a:t>
            </a:r>
            <a:r>
              <a:rPr lang="en-US" dirty="0"/>
              <a:t>, human bites, cuts, and abrasions. </a:t>
            </a:r>
          </a:p>
        </p:txBody>
      </p:sp>
    </p:spTree>
    <p:extLst>
      <p:ext uri="{BB962C8B-B14F-4D97-AF65-F5344CB8AC3E}">
        <p14:creationId xmlns:p14="http://schemas.microsoft.com/office/powerpoint/2010/main" val="3105165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97367" y="461273"/>
            <a:ext cx="8658372" cy="1234011"/>
          </a:xfrm>
        </p:spPr>
        <p:txBody>
          <a:bodyPr>
            <a:normAutofit/>
          </a:bodyPr>
          <a:lstStyle/>
          <a:p>
            <a:pPr algn="ctr"/>
            <a:r>
              <a:rPr lang="en-US" dirty="0">
                <a:solidFill>
                  <a:schemeClr val="tx2"/>
                </a:solidFill>
              </a:rPr>
              <a:t>Exposure Control Plan (ECP)</a:t>
            </a:r>
          </a:p>
        </p:txBody>
      </p:sp>
      <p:sp>
        <p:nvSpPr>
          <p:cNvPr id="4" name="Content Placeholder 3"/>
          <p:cNvSpPr>
            <a:spLocks noGrp="1"/>
          </p:cNvSpPr>
          <p:nvPr>
            <p:ph idx="1"/>
          </p:nvPr>
        </p:nvSpPr>
        <p:spPr>
          <a:xfrm>
            <a:off x="1497367" y="1695284"/>
            <a:ext cx="9197266" cy="4132723"/>
          </a:xfrm>
        </p:spPr>
        <p:txBody>
          <a:bodyPr/>
          <a:lstStyle/>
          <a:p>
            <a:r>
              <a:rPr lang="en-US" dirty="0"/>
              <a:t>ECP is provided to eliminate or minimize occupational exposure to </a:t>
            </a:r>
            <a:r>
              <a:rPr lang="en-US" dirty="0" err="1"/>
              <a:t>bloodborne</a:t>
            </a:r>
            <a:r>
              <a:rPr lang="en-US" dirty="0"/>
              <a:t> pathogens</a:t>
            </a:r>
          </a:p>
          <a:p>
            <a:r>
              <a:rPr lang="en-US" dirty="0"/>
              <a:t>ECP template available on Environmental Health and Safety website on the </a:t>
            </a:r>
            <a:r>
              <a:rPr lang="en-US" dirty="0">
                <a:hlinkClick r:id="rId3"/>
              </a:rPr>
              <a:t>Biological Safety page</a:t>
            </a:r>
            <a:endParaRPr lang="en-US" dirty="0"/>
          </a:p>
          <a:p>
            <a:r>
              <a:rPr lang="en-US" dirty="0"/>
              <a:t>Template must be tailored to be specific for your work area or department</a:t>
            </a:r>
          </a:p>
        </p:txBody>
      </p:sp>
    </p:spTree>
    <p:extLst>
      <p:ext uri="{BB962C8B-B14F-4D97-AF65-F5344CB8AC3E}">
        <p14:creationId xmlns:p14="http://schemas.microsoft.com/office/powerpoint/2010/main" val="242977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28799" y="483650"/>
            <a:ext cx="8382001" cy="756215"/>
          </a:xfrm>
        </p:spPr>
        <p:txBody>
          <a:bodyPr/>
          <a:lstStyle/>
          <a:p>
            <a:pPr algn="ctr"/>
            <a:r>
              <a:rPr lang="en-US" dirty="0">
                <a:solidFill>
                  <a:schemeClr val="tx2"/>
                </a:solidFill>
              </a:rPr>
              <a:t>ECP Contents</a:t>
            </a:r>
          </a:p>
        </p:txBody>
      </p:sp>
      <p:sp>
        <p:nvSpPr>
          <p:cNvPr id="4" name="Content Placeholder 3"/>
          <p:cNvSpPr>
            <a:spLocks noGrp="1"/>
          </p:cNvSpPr>
          <p:nvPr>
            <p:ph idx="1"/>
          </p:nvPr>
        </p:nvSpPr>
        <p:spPr>
          <a:xfrm>
            <a:off x="1544715" y="1499252"/>
            <a:ext cx="9232775" cy="4422154"/>
          </a:xfrm>
        </p:spPr>
        <p:txBody>
          <a:bodyPr>
            <a:normAutofit lnSpcReduction="10000"/>
          </a:bodyPr>
          <a:lstStyle/>
          <a:p>
            <a:pPr>
              <a:spcAft>
                <a:spcPts val="600"/>
              </a:spcAft>
              <a:buClr>
                <a:schemeClr val="tx2"/>
              </a:buClr>
              <a:buFont typeface="Wingdings" panose="05000000000000000000" pitchFamily="2" charset="2"/>
              <a:buChar char="v"/>
            </a:pPr>
            <a:r>
              <a:rPr lang="en-US" sz="2200" dirty="0"/>
              <a:t> Determination of employee exposure</a:t>
            </a:r>
          </a:p>
          <a:p>
            <a:pPr>
              <a:spcBef>
                <a:spcPts val="0"/>
              </a:spcBef>
              <a:spcAft>
                <a:spcPts val="500"/>
              </a:spcAft>
              <a:buClr>
                <a:schemeClr val="tx2"/>
              </a:buClr>
              <a:buFont typeface="Wingdings" panose="05000000000000000000" pitchFamily="2" charset="2"/>
              <a:buChar char="v"/>
            </a:pPr>
            <a:r>
              <a:rPr lang="en-US" sz="2200" dirty="0"/>
              <a:t> Implementation of exposure control methods</a:t>
            </a:r>
          </a:p>
          <a:p>
            <a:pPr marL="684213" lvl="1" indent="-284163">
              <a:spcBef>
                <a:spcPts val="0"/>
              </a:spcBef>
              <a:spcAft>
                <a:spcPts val="500"/>
              </a:spcAft>
              <a:buClr>
                <a:schemeClr val="tx2"/>
              </a:buClr>
              <a:buFont typeface="Wingdings" panose="05000000000000000000" pitchFamily="2" charset="2"/>
              <a:buChar char="§"/>
            </a:pPr>
            <a:r>
              <a:rPr lang="en-US" sz="1800" dirty="0"/>
              <a:t>Universal precautions</a:t>
            </a:r>
          </a:p>
          <a:p>
            <a:pPr marL="684213" lvl="1" indent="-284163">
              <a:spcBef>
                <a:spcPts val="0"/>
              </a:spcBef>
              <a:spcAft>
                <a:spcPts val="500"/>
              </a:spcAft>
              <a:buClr>
                <a:schemeClr val="tx2"/>
              </a:buClr>
              <a:buFont typeface="Wingdings" panose="05000000000000000000" pitchFamily="2" charset="2"/>
              <a:buChar char="§"/>
            </a:pPr>
            <a:r>
              <a:rPr lang="en-US" sz="1800" dirty="0"/>
              <a:t>Engineering and work practice controls</a:t>
            </a:r>
          </a:p>
          <a:p>
            <a:pPr marL="684213" lvl="1" indent="-284163">
              <a:spcBef>
                <a:spcPts val="0"/>
              </a:spcBef>
              <a:spcAft>
                <a:spcPts val="500"/>
              </a:spcAft>
              <a:buClr>
                <a:schemeClr val="tx2"/>
              </a:buClr>
              <a:buFont typeface="Wingdings" panose="05000000000000000000" pitchFamily="2" charset="2"/>
              <a:buChar char="§"/>
            </a:pPr>
            <a:r>
              <a:rPr lang="en-US" sz="1800" dirty="0"/>
              <a:t>Personal protective equipment</a:t>
            </a:r>
          </a:p>
          <a:p>
            <a:pPr marL="684213" lvl="1" indent="-284163">
              <a:spcBef>
                <a:spcPts val="0"/>
              </a:spcBef>
              <a:spcAft>
                <a:spcPts val="600"/>
              </a:spcAft>
              <a:buClr>
                <a:schemeClr val="tx2"/>
              </a:buClr>
              <a:buFont typeface="Wingdings" panose="05000000000000000000" pitchFamily="2" charset="2"/>
              <a:buChar char="§"/>
            </a:pPr>
            <a:r>
              <a:rPr lang="en-US" sz="1800" dirty="0"/>
              <a:t>Housekeeping</a:t>
            </a:r>
          </a:p>
          <a:p>
            <a:pPr>
              <a:spcAft>
                <a:spcPts val="600"/>
              </a:spcAft>
              <a:buClr>
                <a:schemeClr val="tx2"/>
              </a:buClr>
              <a:buFont typeface="Wingdings" panose="05000000000000000000" pitchFamily="2" charset="2"/>
              <a:buChar char="v"/>
            </a:pPr>
            <a:r>
              <a:rPr lang="en-US" sz="2200" dirty="0"/>
              <a:t> Hepatitis B vaccination</a:t>
            </a:r>
          </a:p>
          <a:p>
            <a:pPr>
              <a:spcAft>
                <a:spcPts val="600"/>
              </a:spcAft>
              <a:buClr>
                <a:schemeClr val="tx2"/>
              </a:buClr>
              <a:buFont typeface="Wingdings" panose="05000000000000000000" pitchFamily="2" charset="2"/>
              <a:buChar char="v"/>
            </a:pPr>
            <a:r>
              <a:rPr lang="en-US" sz="2200" dirty="0"/>
              <a:t> Post-exposure evaluation and follow-up</a:t>
            </a:r>
          </a:p>
          <a:p>
            <a:pPr>
              <a:spcAft>
                <a:spcPts val="600"/>
              </a:spcAft>
              <a:buClr>
                <a:schemeClr val="tx2"/>
              </a:buClr>
              <a:buFont typeface="Wingdings" panose="05000000000000000000" pitchFamily="2" charset="2"/>
              <a:buChar char="v"/>
            </a:pPr>
            <a:r>
              <a:rPr lang="en-US" sz="2200" dirty="0"/>
              <a:t> Procedures for evaluating exposure incidents</a:t>
            </a:r>
          </a:p>
          <a:p>
            <a:pPr>
              <a:spcAft>
                <a:spcPts val="600"/>
              </a:spcAft>
              <a:buClr>
                <a:schemeClr val="tx2"/>
              </a:buClr>
              <a:buFont typeface="Wingdings" panose="05000000000000000000" pitchFamily="2" charset="2"/>
              <a:buChar char="v"/>
            </a:pPr>
            <a:r>
              <a:rPr lang="en-US" sz="2200" dirty="0"/>
              <a:t> Communication of hazards and training</a:t>
            </a:r>
          </a:p>
          <a:p>
            <a:pPr>
              <a:spcAft>
                <a:spcPts val="600"/>
              </a:spcAft>
              <a:buClr>
                <a:schemeClr val="tx2"/>
              </a:buClr>
              <a:buFont typeface="Wingdings" panose="05000000000000000000" pitchFamily="2" charset="2"/>
              <a:buChar char="v"/>
            </a:pPr>
            <a:r>
              <a:rPr lang="en-US" sz="2200" dirty="0"/>
              <a:t> Recordkeeping</a:t>
            </a:r>
          </a:p>
        </p:txBody>
      </p:sp>
    </p:spTree>
    <p:extLst>
      <p:ext uri="{BB962C8B-B14F-4D97-AF65-F5344CB8AC3E}">
        <p14:creationId xmlns:p14="http://schemas.microsoft.com/office/powerpoint/2010/main" val="829196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51247" y="483650"/>
            <a:ext cx="8559553" cy="1234011"/>
          </a:xfrm>
        </p:spPr>
        <p:txBody>
          <a:bodyPr>
            <a:normAutofit/>
          </a:bodyPr>
          <a:lstStyle/>
          <a:p>
            <a:pPr algn="ctr"/>
            <a:r>
              <a:rPr lang="en-US" dirty="0">
                <a:solidFill>
                  <a:schemeClr val="tx2"/>
                </a:solidFill>
              </a:rPr>
              <a:t>ECP Availability &amp; Review</a:t>
            </a:r>
          </a:p>
        </p:txBody>
      </p:sp>
      <p:sp>
        <p:nvSpPr>
          <p:cNvPr id="4" name="Content Placeholder 3"/>
          <p:cNvSpPr>
            <a:spLocks noGrp="1"/>
          </p:cNvSpPr>
          <p:nvPr>
            <p:ph idx="1"/>
          </p:nvPr>
        </p:nvSpPr>
        <p:spPr>
          <a:xfrm>
            <a:off x="1651247" y="1684107"/>
            <a:ext cx="9037468" cy="4237299"/>
          </a:xfrm>
        </p:spPr>
        <p:txBody>
          <a:bodyPr/>
          <a:lstStyle/>
          <a:p>
            <a:r>
              <a:rPr lang="en-US" dirty="0"/>
              <a:t>Written (site-specific) plan must be accessible to all employees </a:t>
            </a:r>
          </a:p>
          <a:p>
            <a:r>
              <a:rPr lang="en-US" dirty="0"/>
              <a:t>Employees must be provided a free copy within 15 days if requested</a:t>
            </a:r>
          </a:p>
          <a:p>
            <a:r>
              <a:rPr lang="en-US" dirty="0"/>
              <a:t>Must be reviewed and updated:</a:t>
            </a:r>
          </a:p>
          <a:p>
            <a:pPr lvl="1"/>
            <a:r>
              <a:rPr lang="en-US" dirty="0"/>
              <a:t>At least annually</a:t>
            </a:r>
          </a:p>
          <a:p>
            <a:pPr lvl="1"/>
            <a:r>
              <a:rPr lang="en-US" dirty="0"/>
              <a:t>More frequently if necessary to reflect new or modified tasks or positions that affect exposure</a:t>
            </a:r>
          </a:p>
        </p:txBody>
      </p:sp>
    </p:spTree>
    <p:extLst>
      <p:ext uri="{BB962C8B-B14F-4D97-AF65-F5344CB8AC3E}">
        <p14:creationId xmlns:p14="http://schemas.microsoft.com/office/powerpoint/2010/main" val="2297076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3794" y="483650"/>
            <a:ext cx="8817007" cy="1234011"/>
          </a:xfrm>
        </p:spPr>
        <p:txBody>
          <a:bodyPr/>
          <a:lstStyle/>
          <a:p>
            <a:pPr algn="ctr"/>
            <a:r>
              <a:rPr lang="en-US" dirty="0">
                <a:solidFill>
                  <a:schemeClr val="tx2"/>
                </a:solidFill>
              </a:rPr>
              <a:t>Exposure Determination</a:t>
            </a:r>
          </a:p>
        </p:txBody>
      </p:sp>
      <p:sp>
        <p:nvSpPr>
          <p:cNvPr id="4" name="Content Placeholder 3"/>
          <p:cNvSpPr>
            <a:spLocks noGrp="1"/>
          </p:cNvSpPr>
          <p:nvPr>
            <p:ph idx="1"/>
          </p:nvPr>
        </p:nvSpPr>
        <p:spPr>
          <a:xfrm>
            <a:off x="1393794" y="1806493"/>
            <a:ext cx="9454719" cy="4061647"/>
          </a:xfrm>
        </p:spPr>
        <p:txBody>
          <a:bodyPr/>
          <a:lstStyle/>
          <a:p>
            <a:r>
              <a:rPr lang="en-US" sz="3000" dirty="0"/>
              <a:t>List of job classifications in which all or some employees at an institution have occupational exposure.</a:t>
            </a:r>
          </a:p>
          <a:p>
            <a:pPr lvl="1"/>
            <a:r>
              <a:rPr lang="en-US" sz="2500" dirty="0"/>
              <a:t>May include a list of tasks and procedures in which occupational exposure may occur</a:t>
            </a:r>
          </a:p>
          <a:p>
            <a:r>
              <a:rPr lang="en-US" sz="3000" dirty="0"/>
              <a:t>Part-time, temporary, contract and per diem employees are covered by the BBP standard.</a:t>
            </a:r>
          </a:p>
        </p:txBody>
      </p:sp>
    </p:spTree>
    <p:extLst>
      <p:ext uri="{BB962C8B-B14F-4D97-AF65-F5344CB8AC3E}">
        <p14:creationId xmlns:p14="http://schemas.microsoft.com/office/powerpoint/2010/main" val="1326921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tx2"/>
                </a:solidFill>
              </a:rPr>
              <a:t>Disclaimer </a:t>
            </a:r>
          </a:p>
        </p:txBody>
      </p:sp>
      <p:sp>
        <p:nvSpPr>
          <p:cNvPr id="4" name="Content Placeholder 3"/>
          <p:cNvSpPr>
            <a:spLocks noGrp="1"/>
          </p:cNvSpPr>
          <p:nvPr>
            <p:ph idx="1"/>
          </p:nvPr>
        </p:nvSpPr>
        <p:spPr/>
        <p:txBody>
          <a:bodyPr>
            <a:normAutofit fontScale="92500" lnSpcReduction="20000"/>
          </a:bodyPr>
          <a:lstStyle/>
          <a:p>
            <a:pPr marL="0" indent="0">
              <a:buNone/>
            </a:pPr>
            <a:r>
              <a:rPr lang="en-US" dirty="0"/>
              <a:t>The following slides cover the basic components of the OSHA Bloodborne Pathogens Standard, 29 CFR 1910.1030.  These slides can be used as a reference for USC academic programs that provide bloodborne pathogens awareness training to their non-paid students.  Additional guidance on bloodborne pathogens training for academic programs is posted on USC’s </a:t>
            </a:r>
            <a:r>
              <a:rPr lang="en-US" dirty="0">
                <a:hlinkClick r:id="rId2"/>
              </a:rPr>
              <a:t>Biological Safety Training webpage</a:t>
            </a:r>
            <a:r>
              <a:rPr lang="en-US" dirty="0"/>
              <a:t>. Academic programs that place students in work environments where the student may have an occupational exposure to bloodborne pathogens are responsible for providing training to these students. Bloodborne pathogens awareness training will be most effective if these slides are customized to apply to the workplace that the training will address. Each academic program should maintain training records for students upon completion of training. </a:t>
            </a:r>
          </a:p>
          <a:p>
            <a:pPr marL="0" indent="0">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18083" y="483650"/>
            <a:ext cx="8692717" cy="1234011"/>
          </a:xfrm>
        </p:spPr>
        <p:txBody>
          <a:bodyPr>
            <a:normAutofit/>
          </a:bodyPr>
          <a:lstStyle/>
          <a:p>
            <a:pPr algn="ctr"/>
            <a:r>
              <a:rPr lang="en-US" dirty="0">
                <a:solidFill>
                  <a:schemeClr val="tx2"/>
                </a:solidFill>
              </a:rPr>
              <a:t>Program Administration</a:t>
            </a:r>
          </a:p>
        </p:txBody>
      </p:sp>
      <p:sp>
        <p:nvSpPr>
          <p:cNvPr id="4" name="Content Placeholder 3"/>
          <p:cNvSpPr>
            <a:spLocks noGrp="1"/>
          </p:cNvSpPr>
          <p:nvPr>
            <p:ph idx="1"/>
          </p:nvPr>
        </p:nvSpPr>
        <p:spPr>
          <a:xfrm>
            <a:off x="1518083" y="1699957"/>
            <a:ext cx="9268286" cy="4221449"/>
          </a:xfrm>
        </p:spPr>
        <p:txBody>
          <a:bodyPr/>
          <a:lstStyle/>
          <a:p>
            <a:r>
              <a:rPr lang="en-US" sz="2600" dirty="0"/>
              <a:t>Site-specific ECP should document who is responsible for the following duties:</a:t>
            </a:r>
          </a:p>
          <a:p>
            <a:pPr lvl="1"/>
            <a:r>
              <a:rPr lang="en-US" sz="2200" dirty="0"/>
              <a:t>Implementation of the ECP</a:t>
            </a:r>
          </a:p>
          <a:p>
            <a:pPr lvl="1"/>
            <a:r>
              <a:rPr lang="en-US" sz="2200" dirty="0"/>
              <a:t>Providing and maintaining PPE, engineering controls, labels and red bags</a:t>
            </a:r>
          </a:p>
          <a:p>
            <a:pPr lvl="1"/>
            <a:r>
              <a:rPr lang="en-US" sz="2200" dirty="0"/>
              <a:t>Ensuring all medical actions are performed, and employee health and OSHA records maintained</a:t>
            </a:r>
          </a:p>
          <a:p>
            <a:pPr lvl="1"/>
            <a:r>
              <a:rPr lang="en-US" sz="2200" dirty="0"/>
              <a:t>Training, documentation of training, and making the ECP available to employees</a:t>
            </a:r>
          </a:p>
          <a:p>
            <a:r>
              <a:rPr lang="en-US" sz="2600" dirty="0"/>
              <a:t>Employees must comply with procedures and work practices outlined in the ECP</a:t>
            </a:r>
          </a:p>
        </p:txBody>
      </p:sp>
    </p:spTree>
    <p:extLst>
      <p:ext uri="{BB962C8B-B14F-4D97-AF65-F5344CB8AC3E}">
        <p14:creationId xmlns:p14="http://schemas.microsoft.com/office/powerpoint/2010/main" val="1695949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Engineering Controls &amp; Work Practices</a:t>
            </a:r>
          </a:p>
        </p:txBody>
      </p:sp>
      <p:sp>
        <p:nvSpPr>
          <p:cNvPr id="2" name="Text Placeholder 1">
            <a:extLst>
              <a:ext uri="{FF2B5EF4-FFF2-40B4-BE49-F238E27FC236}">
                <a16:creationId xmlns:a16="http://schemas.microsoft.com/office/drawing/2014/main" id="{0F5BEA0D-9CD4-6615-6464-943CB2AE8088}"/>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p:txBody>
      </p:sp>
    </p:spTree>
    <p:extLst>
      <p:ext uri="{BB962C8B-B14F-4D97-AF65-F5344CB8AC3E}">
        <p14:creationId xmlns:p14="http://schemas.microsoft.com/office/powerpoint/2010/main" val="465078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421504"/>
            <a:ext cx="8781495" cy="1025558"/>
          </a:xfrm>
        </p:spPr>
        <p:txBody>
          <a:bodyPr/>
          <a:lstStyle/>
          <a:p>
            <a:pPr algn="ctr"/>
            <a:r>
              <a:rPr lang="en-US" dirty="0">
                <a:solidFill>
                  <a:schemeClr val="tx2"/>
                </a:solidFill>
              </a:rPr>
              <a:t>Important Definitions</a:t>
            </a:r>
            <a:endParaRPr lang="en-US" sz="2800" i="1" dirty="0">
              <a:solidFill>
                <a:schemeClr val="tx2"/>
              </a:solidFill>
            </a:endParaRPr>
          </a:p>
        </p:txBody>
      </p:sp>
      <p:sp>
        <p:nvSpPr>
          <p:cNvPr id="4" name="Content Placeholder 3"/>
          <p:cNvSpPr>
            <a:spLocks noGrp="1"/>
          </p:cNvSpPr>
          <p:nvPr>
            <p:ph idx="1"/>
          </p:nvPr>
        </p:nvSpPr>
        <p:spPr>
          <a:xfrm>
            <a:off x="1429305" y="1669002"/>
            <a:ext cx="9321553" cy="4270159"/>
          </a:xfrm>
        </p:spPr>
        <p:txBody>
          <a:bodyPr/>
          <a:lstStyle/>
          <a:p>
            <a:r>
              <a:rPr lang="en-US" b="1" i="1" dirty="0"/>
              <a:t>Engineering Controls</a:t>
            </a:r>
            <a:r>
              <a:rPr lang="en-US" dirty="0"/>
              <a:t> means controls that isolate or remove the bloodborne pathogens hazard from the workplace. </a:t>
            </a:r>
          </a:p>
          <a:p>
            <a:r>
              <a:rPr lang="en-US" b="1" i="1" dirty="0"/>
              <a:t>Work Practice Controls</a:t>
            </a:r>
            <a:r>
              <a:rPr lang="en-US" dirty="0"/>
              <a:t> means controls that reduce the likelihood of exposure by altering the manner in which a task is performed.</a:t>
            </a:r>
          </a:p>
        </p:txBody>
      </p:sp>
    </p:spTree>
    <p:extLst>
      <p:ext uri="{BB962C8B-B14F-4D97-AF65-F5344CB8AC3E}">
        <p14:creationId xmlns:p14="http://schemas.microsoft.com/office/powerpoint/2010/main" val="4252014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917" y="483650"/>
            <a:ext cx="9010834" cy="1234011"/>
          </a:xfrm>
        </p:spPr>
        <p:txBody>
          <a:bodyPr>
            <a:normAutofit fontScale="90000"/>
          </a:bodyPr>
          <a:lstStyle/>
          <a:p>
            <a:pPr algn="ctr"/>
            <a:r>
              <a:rPr lang="en-US" dirty="0">
                <a:solidFill>
                  <a:schemeClr val="tx2"/>
                </a:solidFill>
              </a:rPr>
              <a:t>Engineering Controls &amp; Work Practice Controls</a:t>
            </a:r>
          </a:p>
        </p:txBody>
      </p:sp>
      <p:sp>
        <p:nvSpPr>
          <p:cNvPr id="4" name="Content Placeholder 3"/>
          <p:cNvSpPr>
            <a:spLocks noGrp="1"/>
          </p:cNvSpPr>
          <p:nvPr>
            <p:ph idx="1"/>
          </p:nvPr>
        </p:nvSpPr>
        <p:spPr>
          <a:xfrm>
            <a:off x="1384917" y="2290438"/>
            <a:ext cx="9463596" cy="3559945"/>
          </a:xfrm>
        </p:spPr>
        <p:txBody>
          <a:bodyPr/>
          <a:lstStyle/>
          <a:p>
            <a:r>
              <a:rPr lang="en-US" dirty="0"/>
              <a:t>Used to prevent or minimize exposure to </a:t>
            </a:r>
            <a:r>
              <a:rPr lang="en-US" dirty="0" err="1"/>
              <a:t>bloodborne</a:t>
            </a:r>
            <a:r>
              <a:rPr lang="en-US" dirty="0"/>
              <a:t> pathogens</a:t>
            </a:r>
          </a:p>
          <a:p>
            <a:r>
              <a:rPr lang="en-US" dirty="0"/>
              <a:t>Specific controls described in ECP</a:t>
            </a:r>
          </a:p>
          <a:p>
            <a:r>
              <a:rPr lang="en-US" dirty="0"/>
              <a:t>Examine, maintain or replace engineering controls regularly to ensure effectiveness</a:t>
            </a:r>
          </a:p>
        </p:txBody>
      </p:sp>
    </p:spTree>
    <p:extLst>
      <p:ext uri="{BB962C8B-B14F-4D97-AF65-F5344CB8AC3E}">
        <p14:creationId xmlns:p14="http://schemas.microsoft.com/office/powerpoint/2010/main" val="1559564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73693" y="288334"/>
            <a:ext cx="8737107" cy="1234011"/>
          </a:xfrm>
        </p:spPr>
        <p:txBody>
          <a:bodyPr/>
          <a:lstStyle/>
          <a:p>
            <a:pPr algn="ctr"/>
            <a:r>
              <a:rPr lang="en-US" dirty="0">
                <a:solidFill>
                  <a:schemeClr val="tx2"/>
                </a:solidFill>
              </a:rPr>
              <a:t>Handwashing</a:t>
            </a:r>
          </a:p>
        </p:txBody>
      </p:sp>
      <p:sp>
        <p:nvSpPr>
          <p:cNvPr id="4" name="Content Placeholder 3"/>
          <p:cNvSpPr>
            <a:spLocks noGrp="1"/>
          </p:cNvSpPr>
          <p:nvPr>
            <p:ph idx="1"/>
          </p:nvPr>
        </p:nvSpPr>
        <p:spPr>
          <a:xfrm>
            <a:off x="1473693" y="1438188"/>
            <a:ext cx="9472474" cy="4403320"/>
          </a:xfrm>
        </p:spPr>
        <p:txBody>
          <a:bodyPr/>
          <a:lstStyle/>
          <a:p>
            <a:r>
              <a:rPr lang="en-US" dirty="0"/>
              <a:t>Handwashing facilities readily accessible to employees</a:t>
            </a:r>
          </a:p>
          <a:p>
            <a:r>
              <a:rPr lang="en-US" dirty="0"/>
              <a:t>When not feasible, provide antiseptic hand cleaner with cloth/paper towels or antiseptic </a:t>
            </a:r>
            <a:r>
              <a:rPr lang="en-US" dirty="0" err="1"/>
              <a:t>towelettes</a:t>
            </a:r>
            <a:endParaRPr lang="en-US" dirty="0"/>
          </a:p>
          <a:p>
            <a:r>
              <a:rPr lang="en-US" dirty="0"/>
              <a:t>Wash hands and other skin with soap and water or flush mucous membranes with water following contact with blood or OPIM</a:t>
            </a:r>
          </a:p>
        </p:txBody>
      </p:sp>
    </p:spTree>
    <p:extLst>
      <p:ext uri="{BB962C8B-B14F-4D97-AF65-F5344CB8AC3E}">
        <p14:creationId xmlns:p14="http://schemas.microsoft.com/office/powerpoint/2010/main" val="82751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64817" y="332724"/>
            <a:ext cx="8745984" cy="1234011"/>
          </a:xfrm>
        </p:spPr>
        <p:txBody>
          <a:bodyPr/>
          <a:lstStyle/>
          <a:p>
            <a:pPr algn="ctr"/>
            <a:r>
              <a:rPr lang="en-US" dirty="0">
                <a:solidFill>
                  <a:schemeClr val="tx2"/>
                </a:solidFill>
              </a:rPr>
              <a:t>Contaminated Sharps</a:t>
            </a:r>
          </a:p>
        </p:txBody>
      </p:sp>
      <p:sp>
        <p:nvSpPr>
          <p:cNvPr id="4" name="Content Placeholder 3"/>
          <p:cNvSpPr>
            <a:spLocks noGrp="1"/>
          </p:cNvSpPr>
          <p:nvPr>
            <p:ph idx="1"/>
          </p:nvPr>
        </p:nvSpPr>
        <p:spPr>
          <a:xfrm>
            <a:off x="1464816" y="1384930"/>
            <a:ext cx="9445840" cy="4589747"/>
          </a:xfrm>
        </p:spPr>
        <p:txBody>
          <a:bodyPr>
            <a:normAutofit lnSpcReduction="10000"/>
          </a:bodyPr>
          <a:lstStyle/>
          <a:p>
            <a:r>
              <a:rPr lang="en-US" dirty="0"/>
              <a:t>Contaminated needles or other sharps shall not be bent, recapped, or removed, unless the user can demonstrate no alternative is feasible or action is required by a procedure</a:t>
            </a:r>
          </a:p>
          <a:p>
            <a:pPr lvl="1"/>
            <a:r>
              <a:rPr lang="en-US" dirty="0"/>
              <a:t>Such activities must be approved by a safety professional and accomplished using a mechanical device or one-handed technique</a:t>
            </a:r>
          </a:p>
          <a:p>
            <a:pPr lvl="1"/>
            <a:r>
              <a:rPr lang="en-US" dirty="0"/>
              <a:t>Shearing or breaking needles is prohibited</a:t>
            </a:r>
          </a:p>
          <a:p>
            <a:r>
              <a:rPr lang="en-US" dirty="0"/>
              <a:t>Contaminated sharps shall immediately be placed in containers – containers shall be:</a:t>
            </a:r>
          </a:p>
          <a:p>
            <a:pPr lvl="1"/>
            <a:r>
              <a:rPr lang="en-US" dirty="0"/>
              <a:t>Puncture-resistant, labeled or color-coded, and leak-proof on sides and bottom</a:t>
            </a:r>
          </a:p>
          <a:p>
            <a:pPr lvl="1"/>
            <a:endParaRPr lang="en-US" dirty="0"/>
          </a:p>
        </p:txBody>
      </p:sp>
    </p:spTree>
    <p:extLst>
      <p:ext uri="{BB962C8B-B14F-4D97-AF65-F5344CB8AC3E}">
        <p14:creationId xmlns:p14="http://schemas.microsoft.com/office/powerpoint/2010/main" val="38556546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05017" y="332724"/>
            <a:ext cx="9185433" cy="1234011"/>
          </a:xfrm>
        </p:spPr>
        <p:txBody>
          <a:bodyPr>
            <a:normAutofit/>
          </a:bodyPr>
          <a:lstStyle/>
          <a:p>
            <a:pPr algn="ctr"/>
            <a:r>
              <a:rPr lang="en-US" sz="4200" dirty="0">
                <a:solidFill>
                  <a:schemeClr val="tx2"/>
                </a:solidFill>
              </a:rPr>
              <a:t>Work Practices &amp; Procedures</a:t>
            </a:r>
          </a:p>
        </p:txBody>
      </p:sp>
      <p:sp>
        <p:nvSpPr>
          <p:cNvPr id="5" name="Content Placeholder 3"/>
          <p:cNvSpPr>
            <a:spLocks noGrp="1"/>
          </p:cNvSpPr>
          <p:nvPr>
            <p:ph idx="1"/>
          </p:nvPr>
        </p:nvSpPr>
        <p:spPr>
          <a:xfrm>
            <a:off x="1305017" y="1429309"/>
            <a:ext cx="9490230" cy="4509855"/>
          </a:xfrm>
        </p:spPr>
        <p:txBody>
          <a:bodyPr/>
          <a:lstStyle/>
          <a:p>
            <a:r>
              <a:rPr lang="en-US" dirty="0"/>
              <a:t>Eating, drinking, smoking, applying cosmetics or lip balm, and handling contact lenses are prohibited in work areas where occupational exposure may occur</a:t>
            </a:r>
          </a:p>
          <a:p>
            <a:r>
              <a:rPr lang="en-US" dirty="0"/>
              <a:t>Food and drink not kept where blood or OPIM are present</a:t>
            </a:r>
          </a:p>
          <a:p>
            <a:r>
              <a:rPr lang="en-US" dirty="0"/>
              <a:t>Procedures involving blood or OPIM performed to minimize splashing, spraying, spattering, and droplets</a:t>
            </a:r>
          </a:p>
          <a:p>
            <a:r>
              <a:rPr lang="en-US" dirty="0"/>
              <a:t>Mouth pipetting/suctioning of blood or OPIM is  prohibited</a:t>
            </a:r>
          </a:p>
        </p:txBody>
      </p:sp>
    </p:spTree>
    <p:extLst>
      <p:ext uri="{BB962C8B-B14F-4D97-AF65-F5344CB8AC3E}">
        <p14:creationId xmlns:p14="http://schemas.microsoft.com/office/powerpoint/2010/main" val="2705532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394870"/>
            <a:ext cx="9081856" cy="1234011"/>
          </a:xfrm>
        </p:spPr>
        <p:txBody>
          <a:bodyPr/>
          <a:lstStyle/>
          <a:p>
            <a:pPr algn="ctr"/>
            <a:r>
              <a:rPr lang="en-US" dirty="0">
                <a:solidFill>
                  <a:schemeClr val="tx2"/>
                </a:solidFill>
              </a:rPr>
              <a:t>Containers &amp; Equipment</a:t>
            </a:r>
          </a:p>
        </p:txBody>
      </p:sp>
      <p:sp>
        <p:nvSpPr>
          <p:cNvPr id="5" name="Content Placeholder 3"/>
          <p:cNvSpPr>
            <a:spLocks noGrp="1"/>
          </p:cNvSpPr>
          <p:nvPr>
            <p:ph idx="1"/>
          </p:nvPr>
        </p:nvSpPr>
        <p:spPr>
          <a:xfrm>
            <a:off x="1429305" y="1784414"/>
            <a:ext cx="9383697" cy="4163626"/>
          </a:xfrm>
        </p:spPr>
        <p:txBody>
          <a:bodyPr/>
          <a:lstStyle/>
          <a:p>
            <a:r>
              <a:rPr lang="en-US" sz="2500" dirty="0"/>
              <a:t>Place specimens of blood or OPIM in a container that prevents leakage</a:t>
            </a:r>
          </a:p>
          <a:p>
            <a:r>
              <a:rPr lang="en-US" sz="2500" dirty="0"/>
              <a:t>If outside contamination of primary container, place it in second container that prevents leakage </a:t>
            </a:r>
          </a:p>
          <a:p>
            <a:pPr lvl="1"/>
            <a:r>
              <a:rPr lang="en-US" sz="2100" dirty="0"/>
              <a:t>Second container should be red or have biohazard label</a:t>
            </a:r>
          </a:p>
          <a:p>
            <a:r>
              <a:rPr lang="en-US" sz="2500" dirty="0"/>
              <a:t>If specimen could puncture primary container, place it in puncture-resistant secondary container</a:t>
            </a:r>
          </a:p>
          <a:p>
            <a:r>
              <a:rPr lang="en-US" sz="2500" dirty="0"/>
              <a:t>Examine equipment that may be contaminated prior to servicing or shipping </a:t>
            </a:r>
          </a:p>
          <a:p>
            <a:pPr lvl="1"/>
            <a:r>
              <a:rPr lang="en-US" sz="2100" dirty="0"/>
              <a:t>Decontaminate equipment as necessary</a:t>
            </a:r>
          </a:p>
        </p:txBody>
      </p:sp>
    </p:spTree>
    <p:extLst>
      <p:ext uri="{BB962C8B-B14F-4D97-AF65-F5344CB8AC3E}">
        <p14:creationId xmlns:p14="http://schemas.microsoft.com/office/powerpoint/2010/main" val="19486812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02673" y="483650"/>
            <a:ext cx="8808127" cy="1234011"/>
          </a:xfrm>
        </p:spPr>
        <p:txBody>
          <a:bodyPr>
            <a:normAutofit fontScale="90000"/>
          </a:bodyPr>
          <a:lstStyle/>
          <a:p>
            <a:pPr algn="ctr"/>
            <a:r>
              <a:rPr lang="en-US" dirty="0">
                <a:solidFill>
                  <a:schemeClr val="tx2"/>
                </a:solidFill>
              </a:rPr>
              <a:t>Engineering Controls &amp; Work Practice Controls</a:t>
            </a:r>
          </a:p>
        </p:txBody>
      </p:sp>
      <p:sp>
        <p:nvSpPr>
          <p:cNvPr id="4" name="Content Placeholder 3"/>
          <p:cNvSpPr>
            <a:spLocks noGrp="1"/>
          </p:cNvSpPr>
          <p:nvPr>
            <p:ph idx="1"/>
          </p:nvPr>
        </p:nvSpPr>
        <p:spPr>
          <a:xfrm>
            <a:off x="1402673" y="2286001"/>
            <a:ext cx="9596760" cy="3564383"/>
          </a:xfrm>
        </p:spPr>
        <p:txBody>
          <a:bodyPr/>
          <a:lstStyle/>
          <a:p>
            <a:r>
              <a:rPr lang="en-US" dirty="0"/>
              <a:t>Identify need for changes in controls</a:t>
            </a:r>
          </a:p>
          <a:p>
            <a:r>
              <a:rPr lang="en-US" dirty="0"/>
              <a:t>Evaluate new procedures/products</a:t>
            </a:r>
          </a:p>
          <a:p>
            <a:r>
              <a:rPr lang="en-US" dirty="0"/>
              <a:t>Involve front-line works and management in evaluation process</a:t>
            </a:r>
          </a:p>
        </p:txBody>
      </p:sp>
    </p:spTree>
    <p:extLst>
      <p:ext uri="{BB962C8B-B14F-4D97-AF65-F5344CB8AC3E}">
        <p14:creationId xmlns:p14="http://schemas.microsoft.com/office/powerpoint/2010/main" val="1291450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Personal Protective Equipment</a:t>
            </a:r>
          </a:p>
        </p:txBody>
      </p:sp>
      <p:sp>
        <p:nvSpPr>
          <p:cNvPr id="2" name="Text Placeholder 1">
            <a:extLst>
              <a:ext uri="{FF2B5EF4-FFF2-40B4-BE49-F238E27FC236}">
                <a16:creationId xmlns:a16="http://schemas.microsoft.com/office/drawing/2014/main" id="{B89BF865-12A0-BEBE-09CD-81810F360C65}"/>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p:txBody>
      </p:sp>
    </p:spTree>
    <p:extLst>
      <p:ext uri="{BB962C8B-B14F-4D97-AF65-F5344CB8AC3E}">
        <p14:creationId xmlns:p14="http://schemas.microsoft.com/office/powerpoint/2010/main" val="2168168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7CC1D5-58CB-0BDA-F8FC-6A2B49622CF7}"/>
              </a:ext>
            </a:extLst>
          </p:cNvPr>
          <p:cNvSpPr>
            <a:spLocks noGrp="1"/>
          </p:cNvSpPr>
          <p:nvPr>
            <p:ph type="title"/>
          </p:nvPr>
        </p:nvSpPr>
        <p:spPr/>
        <p:txBody>
          <a:bodyPr>
            <a:normAutofit/>
          </a:bodyPr>
          <a:lstStyle/>
          <a:p>
            <a:r>
              <a:rPr lang="en-US" spc="50" dirty="0">
                <a:ln w="11430">
                  <a:noFill/>
                </a:ln>
                <a:solidFill>
                  <a:schemeClr val="tx2"/>
                </a:solidFill>
              </a:rPr>
              <a:t>Training Topics</a:t>
            </a:r>
            <a:br>
              <a:rPr lang="en-US" sz="4000" spc="50" dirty="0">
                <a:ln w="11430">
                  <a:noFill/>
                </a:ln>
                <a:solidFill>
                  <a:schemeClr val="tx2"/>
                </a:solidFill>
              </a:rPr>
            </a:br>
            <a:r>
              <a:rPr lang="en-US" sz="2200" spc="50" dirty="0">
                <a:ln w="11430">
                  <a:noFill/>
                </a:ln>
              </a:rPr>
              <a:t>All employees with occupational exposure to BBP receive annual training</a:t>
            </a:r>
            <a:endParaRPr lang="en-US" sz="2200" dirty="0"/>
          </a:p>
        </p:txBody>
      </p:sp>
      <p:sp>
        <p:nvSpPr>
          <p:cNvPr id="4" name="Content Placeholder 3">
            <a:extLst>
              <a:ext uri="{FF2B5EF4-FFF2-40B4-BE49-F238E27FC236}">
                <a16:creationId xmlns:a16="http://schemas.microsoft.com/office/drawing/2014/main" id="{569643A3-8115-707F-6F6D-4D8B7A9285F6}"/>
              </a:ext>
            </a:extLst>
          </p:cNvPr>
          <p:cNvSpPr>
            <a:spLocks noGrp="1"/>
          </p:cNvSpPr>
          <p:nvPr>
            <p:ph idx="1"/>
          </p:nvPr>
        </p:nvSpPr>
        <p:spPr/>
        <p:txBody>
          <a:bodyPr>
            <a:normAutofit fontScale="77500" lnSpcReduction="20000"/>
          </a:bodyPr>
          <a:lstStyle/>
          <a:p>
            <a:pPr marL="514350" indent="-514350">
              <a:spcBef>
                <a:spcPts val="0"/>
              </a:spcBef>
              <a:spcAft>
                <a:spcPts val="500"/>
              </a:spcAft>
              <a:buClr>
                <a:schemeClr val="tx2"/>
              </a:buClr>
              <a:buFont typeface="+mj-lt"/>
              <a:buAutoNum type="romanUcPeriod"/>
            </a:pPr>
            <a:r>
              <a:rPr lang="en-US" sz="2800" b="1" dirty="0"/>
              <a:t> Bloodborne Pathogen Diseases</a:t>
            </a:r>
          </a:p>
          <a:p>
            <a:pPr marL="514350" indent="-514350">
              <a:spcBef>
                <a:spcPts val="0"/>
              </a:spcBef>
              <a:spcAft>
                <a:spcPts val="500"/>
              </a:spcAft>
              <a:buClr>
                <a:schemeClr val="tx2"/>
              </a:buClr>
              <a:buFont typeface="+mj-lt"/>
              <a:buAutoNum type="romanUcPeriod"/>
            </a:pPr>
            <a:r>
              <a:rPr lang="en-US" sz="2800" b="1" dirty="0"/>
              <a:t> OSHA Bloodborne Pathogen Standard</a:t>
            </a:r>
          </a:p>
          <a:p>
            <a:pPr marL="514350" indent="-514350">
              <a:spcBef>
                <a:spcPts val="0"/>
              </a:spcBef>
              <a:spcAft>
                <a:spcPts val="500"/>
              </a:spcAft>
              <a:buClr>
                <a:schemeClr val="tx2"/>
              </a:buClr>
              <a:buFont typeface="+mj-lt"/>
              <a:buAutoNum type="romanUcPeriod"/>
            </a:pPr>
            <a:r>
              <a:rPr lang="en-US" sz="2800" b="1" dirty="0"/>
              <a:t> Exposure Control Plan</a:t>
            </a:r>
          </a:p>
          <a:p>
            <a:pPr marL="514350" indent="-514350">
              <a:spcBef>
                <a:spcPts val="0"/>
              </a:spcBef>
              <a:spcAft>
                <a:spcPts val="500"/>
              </a:spcAft>
              <a:buClr>
                <a:schemeClr val="tx2"/>
              </a:buClr>
              <a:buFont typeface="+mj-lt"/>
              <a:buAutoNum type="romanUcPeriod"/>
            </a:pPr>
            <a:r>
              <a:rPr lang="en-US" sz="2800" b="1" dirty="0"/>
              <a:t> Recognition of Exposure Incident</a:t>
            </a:r>
          </a:p>
          <a:p>
            <a:pPr marL="514350" indent="-514350">
              <a:spcBef>
                <a:spcPts val="0"/>
              </a:spcBef>
              <a:spcAft>
                <a:spcPts val="500"/>
              </a:spcAft>
              <a:buClr>
                <a:schemeClr val="tx2"/>
              </a:buClr>
              <a:buFont typeface="+mj-lt"/>
              <a:buAutoNum type="romanUcPeriod"/>
            </a:pPr>
            <a:r>
              <a:rPr lang="en-US" sz="2800" b="1" dirty="0"/>
              <a:t> Engineering Controls and Work Practices</a:t>
            </a:r>
          </a:p>
          <a:p>
            <a:pPr marL="514350" indent="-514350">
              <a:spcBef>
                <a:spcPts val="0"/>
              </a:spcBef>
              <a:spcAft>
                <a:spcPts val="500"/>
              </a:spcAft>
              <a:buClr>
                <a:schemeClr val="tx2"/>
              </a:buClr>
              <a:buFont typeface="+mj-lt"/>
              <a:buAutoNum type="romanUcPeriod"/>
            </a:pPr>
            <a:r>
              <a:rPr lang="en-US" sz="2800" b="1" dirty="0"/>
              <a:t> Personal Protective Equipment</a:t>
            </a:r>
          </a:p>
          <a:p>
            <a:pPr marL="514350" indent="-514350">
              <a:spcBef>
                <a:spcPts val="0"/>
              </a:spcBef>
              <a:spcAft>
                <a:spcPts val="500"/>
              </a:spcAft>
              <a:buClr>
                <a:schemeClr val="tx2"/>
              </a:buClr>
              <a:buFont typeface="+mj-lt"/>
              <a:buAutoNum type="romanUcPeriod"/>
            </a:pPr>
            <a:r>
              <a:rPr lang="en-US" sz="2800" b="1" dirty="0"/>
              <a:t> Hepatitis B Vaccination</a:t>
            </a:r>
          </a:p>
          <a:p>
            <a:pPr marL="514350" indent="-514350">
              <a:spcBef>
                <a:spcPts val="0"/>
              </a:spcBef>
              <a:spcAft>
                <a:spcPts val="500"/>
              </a:spcAft>
              <a:buClr>
                <a:schemeClr val="tx2"/>
              </a:buClr>
              <a:buFont typeface="+mj-lt"/>
              <a:buAutoNum type="romanUcPeriod"/>
            </a:pPr>
            <a:r>
              <a:rPr lang="en-US" sz="2800" b="1" dirty="0"/>
              <a:t> Emergencies Involving Blood or OPIM</a:t>
            </a:r>
          </a:p>
          <a:p>
            <a:pPr marL="514350" indent="-514350">
              <a:spcBef>
                <a:spcPts val="0"/>
              </a:spcBef>
              <a:spcAft>
                <a:spcPts val="500"/>
              </a:spcAft>
              <a:buClr>
                <a:schemeClr val="tx2"/>
              </a:buClr>
              <a:buFont typeface="+mj-lt"/>
              <a:buAutoNum type="romanUcPeriod"/>
            </a:pPr>
            <a:r>
              <a:rPr lang="en-US" sz="2800" b="1" dirty="0"/>
              <a:t> Procedure for Exposure Incidents</a:t>
            </a:r>
          </a:p>
          <a:p>
            <a:pPr marL="514350" indent="-514350">
              <a:spcBef>
                <a:spcPts val="0"/>
              </a:spcBef>
              <a:spcAft>
                <a:spcPts val="500"/>
              </a:spcAft>
              <a:buClr>
                <a:schemeClr val="tx2"/>
              </a:buClr>
              <a:buFont typeface="+mj-lt"/>
              <a:buAutoNum type="romanUcPeriod"/>
            </a:pPr>
            <a:r>
              <a:rPr lang="en-US" sz="2800" b="1" dirty="0"/>
              <a:t> Post-Exposure Evaluation and Follow-up</a:t>
            </a:r>
          </a:p>
          <a:p>
            <a:pPr marL="514350" indent="-514350">
              <a:spcBef>
                <a:spcPts val="0"/>
              </a:spcBef>
              <a:spcAft>
                <a:spcPts val="500"/>
              </a:spcAft>
              <a:buClr>
                <a:schemeClr val="tx2"/>
              </a:buClr>
              <a:buFont typeface="+mj-lt"/>
              <a:buAutoNum type="romanUcPeriod"/>
            </a:pPr>
            <a:r>
              <a:rPr lang="en-US" sz="2800" b="1" dirty="0"/>
              <a:t> Housekeeping, Laundry, Signs and Labels</a:t>
            </a:r>
          </a:p>
          <a:p>
            <a:pPr marL="514350" indent="-514350">
              <a:spcBef>
                <a:spcPts val="0"/>
              </a:spcBef>
              <a:spcAft>
                <a:spcPts val="500"/>
              </a:spcAft>
              <a:buClr>
                <a:schemeClr val="tx2"/>
              </a:buClr>
              <a:buFont typeface="+mj-lt"/>
              <a:buAutoNum type="romanUcPeriod"/>
            </a:pPr>
            <a:r>
              <a:rPr lang="en-US" sz="2800" b="1" dirty="0"/>
              <a:t> Recordkeeping</a:t>
            </a:r>
          </a:p>
          <a:p>
            <a:pPr marL="514350" indent="-514350">
              <a:spcBef>
                <a:spcPts val="0"/>
              </a:spcBef>
              <a:spcAft>
                <a:spcPts val="600"/>
              </a:spcAft>
              <a:buClr>
                <a:schemeClr val="tx2"/>
              </a:buClr>
              <a:buFont typeface="+mj-lt"/>
              <a:buAutoNum type="romanUcPeriod"/>
            </a:pPr>
            <a:r>
              <a:rPr lang="en-US" sz="2800" b="1" dirty="0"/>
              <a:t> Questions and Answers</a:t>
            </a:r>
          </a:p>
          <a:p>
            <a:endParaRPr lang="en-US" dirty="0"/>
          </a:p>
        </p:txBody>
      </p:sp>
    </p:spTree>
    <p:extLst>
      <p:ext uri="{BB962C8B-B14F-4D97-AF65-F5344CB8AC3E}">
        <p14:creationId xmlns:p14="http://schemas.microsoft.com/office/powerpoint/2010/main" val="355487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377114"/>
            <a:ext cx="8781495" cy="1025558"/>
          </a:xfrm>
        </p:spPr>
        <p:txBody>
          <a:bodyPr/>
          <a:lstStyle/>
          <a:p>
            <a:pPr algn="ctr"/>
            <a:r>
              <a:rPr lang="en-US" dirty="0">
                <a:solidFill>
                  <a:schemeClr val="tx2"/>
                </a:solidFill>
              </a:rPr>
              <a:t>Important Definition</a:t>
            </a:r>
            <a:endParaRPr lang="en-US" sz="2800" i="1" dirty="0">
              <a:solidFill>
                <a:schemeClr val="tx2"/>
              </a:solidFill>
            </a:endParaRPr>
          </a:p>
        </p:txBody>
      </p:sp>
      <p:sp>
        <p:nvSpPr>
          <p:cNvPr id="4" name="Content Placeholder 3"/>
          <p:cNvSpPr>
            <a:spLocks noGrp="1"/>
          </p:cNvSpPr>
          <p:nvPr>
            <p:ph idx="1"/>
          </p:nvPr>
        </p:nvSpPr>
        <p:spPr>
          <a:xfrm>
            <a:off x="1429305" y="1580226"/>
            <a:ext cx="9250531" cy="4296792"/>
          </a:xfrm>
        </p:spPr>
        <p:txBody>
          <a:bodyPr/>
          <a:lstStyle/>
          <a:p>
            <a:r>
              <a:rPr lang="en-US" b="1" i="1" dirty="0"/>
              <a:t>Personal Protective Equipment</a:t>
            </a:r>
            <a:r>
              <a:rPr lang="en-US" dirty="0"/>
              <a:t> is specialized clothing or equipment worn by an employee for protection against a hazard. General work clothes not intended to function as protection against a hazard are not considered to be personal protective equipment. </a:t>
            </a:r>
            <a:br>
              <a:rPr lang="en-US" dirty="0"/>
            </a:br>
            <a:endParaRPr lang="en-US" dirty="0"/>
          </a:p>
        </p:txBody>
      </p:sp>
    </p:spTree>
    <p:extLst>
      <p:ext uri="{BB962C8B-B14F-4D97-AF65-F5344CB8AC3E}">
        <p14:creationId xmlns:p14="http://schemas.microsoft.com/office/powerpoint/2010/main" val="18419229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3795" y="483650"/>
            <a:ext cx="8817006" cy="1234011"/>
          </a:xfrm>
        </p:spPr>
        <p:txBody>
          <a:bodyPr>
            <a:normAutofit fontScale="90000"/>
          </a:bodyPr>
          <a:lstStyle/>
          <a:p>
            <a:pPr algn="ctr"/>
            <a:r>
              <a:rPr lang="en-US" dirty="0">
                <a:solidFill>
                  <a:schemeClr val="tx2"/>
                </a:solidFill>
              </a:rPr>
              <a:t>Personal Protective Equipment (PPE)</a:t>
            </a:r>
          </a:p>
        </p:txBody>
      </p:sp>
      <p:sp>
        <p:nvSpPr>
          <p:cNvPr id="4" name="Content Placeholder 3"/>
          <p:cNvSpPr>
            <a:spLocks noGrp="1"/>
          </p:cNvSpPr>
          <p:nvPr>
            <p:ph idx="1"/>
          </p:nvPr>
        </p:nvSpPr>
        <p:spPr>
          <a:xfrm>
            <a:off x="1413029" y="1726539"/>
            <a:ext cx="9365941" cy="3559945"/>
          </a:xfrm>
        </p:spPr>
        <p:txBody>
          <a:bodyPr/>
          <a:lstStyle/>
          <a:p>
            <a:r>
              <a:rPr lang="en-US" dirty="0"/>
              <a:t>Provided at no cost to employees</a:t>
            </a:r>
          </a:p>
          <a:p>
            <a:r>
              <a:rPr lang="en-US" dirty="0"/>
              <a:t>Training in proper PPE for tasks</a:t>
            </a:r>
          </a:p>
          <a:p>
            <a:r>
              <a:rPr lang="en-US" dirty="0"/>
              <a:t>ECP describes PPE available</a:t>
            </a:r>
          </a:p>
          <a:p>
            <a:r>
              <a:rPr lang="en-US" dirty="0"/>
              <a:t>ECP describes location of PPE and who makes PPE available</a:t>
            </a:r>
          </a:p>
        </p:txBody>
      </p:sp>
    </p:spTree>
    <p:extLst>
      <p:ext uri="{BB962C8B-B14F-4D97-AF65-F5344CB8AC3E}">
        <p14:creationId xmlns:p14="http://schemas.microsoft.com/office/powerpoint/2010/main" val="15833655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483650"/>
            <a:ext cx="8781495" cy="1234011"/>
          </a:xfrm>
        </p:spPr>
        <p:txBody>
          <a:bodyPr>
            <a:normAutofit fontScale="90000"/>
          </a:bodyPr>
          <a:lstStyle/>
          <a:p>
            <a:pPr algn="ctr"/>
            <a:r>
              <a:rPr lang="en-US" dirty="0">
                <a:solidFill>
                  <a:schemeClr val="tx2"/>
                </a:solidFill>
              </a:rPr>
              <a:t>Personal Protective Equipment (PPE)</a:t>
            </a:r>
          </a:p>
        </p:txBody>
      </p:sp>
      <p:sp>
        <p:nvSpPr>
          <p:cNvPr id="4" name="Content Placeholder 3"/>
          <p:cNvSpPr>
            <a:spLocks noGrp="1"/>
          </p:cNvSpPr>
          <p:nvPr>
            <p:ph idx="1"/>
          </p:nvPr>
        </p:nvSpPr>
        <p:spPr>
          <a:xfrm>
            <a:off x="1429305" y="1797630"/>
            <a:ext cx="9330431" cy="3724282"/>
          </a:xfrm>
        </p:spPr>
        <p:txBody>
          <a:bodyPr/>
          <a:lstStyle/>
          <a:p>
            <a:r>
              <a:rPr lang="en-US" dirty="0"/>
              <a:t>Wash hands immediately after removing gloves or other PPE</a:t>
            </a:r>
          </a:p>
          <a:p>
            <a:r>
              <a:rPr lang="en-US" dirty="0"/>
              <a:t>Remove PPE when contaminated and before leaving work area</a:t>
            </a:r>
          </a:p>
          <a:p>
            <a:r>
              <a:rPr lang="en-US" dirty="0"/>
              <a:t>Remove in such a way as to avoid contact with the outer surface</a:t>
            </a:r>
          </a:p>
          <a:p>
            <a:r>
              <a:rPr lang="en-US" dirty="0"/>
              <a:t>ECP describes proper PPE disposal</a:t>
            </a:r>
          </a:p>
        </p:txBody>
      </p:sp>
    </p:spTree>
    <p:extLst>
      <p:ext uri="{BB962C8B-B14F-4D97-AF65-F5344CB8AC3E}">
        <p14:creationId xmlns:p14="http://schemas.microsoft.com/office/powerpoint/2010/main" val="3351544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42874" y="483650"/>
            <a:ext cx="9614515" cy="1234011"/>
          </a:xfrm>
        </p:spPr>
        <p:txBody>
          <a:bodyPr/>
          <a:lstStyle/>
          <a:p>
            <a:pPr algn="ctr"/>
            <a:r>
              <a:rPr lang="en-US" dirty="0">
                <a:solidFill>
                  <a:schemeClr val="tx2"/>
                </a:solidFill>
              </a:rPr>
              <a:t>PPE: Gloves</a:t>
            </a:r>
          </a:p>
        </p:txBody>
      </p:sp>
      <p:sp>
        <p:nvSpPr>
          <p:cNvPr id="4" name="Content Placeholder 3"/>
          <p:cNvSpPr>
            <a:spLocks noGrp="1"/>
          </p:cNvSpPr>
          <p:nvPr>
            <p:ph idx="1"/>
          </p:nvPr>
        </p:nvSpPr>
        <p:spPr>
          <a:xfrm>
            <a:off x="1242874" y="1717662"/>
            <a:ext cx="9614516" cy="4159356"/>
          </a:xfrm>
        </p:spPr>
        <p:txBody>
          <a:bodyPr/>
          <a:lstStyle/>
          <a:p>
            <a:r>
              <a:rPr lang="en-US" dirty="0"/>
              <a:t>Wear gloves when there may be hand contact with blood or OPIM, and when touching contaminated items or surfaces </a:t>
            </a:r>
          </a:p>
          <a:p>
            <a:r>
              <a:rPr lang="en-US" dirty="0"/>
              <a:t>Replace gloves if torn, punctured or contaminated, or if compromised</a:t>
            </a:r>
          </a:p>
          <a:p>
            <a:r>
              <a:rPr lang="en-US" dirty="0"/>
              <a:t>Never wash or decontaminate disposable gloves for reuse</a:t>
            </a:r>
          </a:p>
        </p:txBody>
      </p:sp>
    </p:spTree>
    <p:extLst>
      <p:ext uri="{BB962C8B-B14F-4D97-AF65-F5344CB8AC3E}">
        <p14:creationId xmlns:p14="http://schemas.microsoft.com/office/powerpoint/2010/main" val="26660704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60015" y="581302"/>
            <a:ext cx="9871969" cy="1234011"/>
          </a:xfrm>
        </p:spPr>
        <p:txBody>
          <a:bodyPr>
            <a:normAutofit fontScale="90000"/>
          </a:bodyPr>
          <a:lstStyle/>
          <a:p>
            <a:r>
              <a:rPr lang="en-US" dirty="0">
                <a:solidFill>
                  <a:schemeClr val="tx2"/>
                </a:solidFill>
              </a:rPr>
              <a:t>PPE: Utility Gloves, Face and Eye Protection</a:t>
            </a:r>
          </a:p>
        </p:txBody>
      </p:sp>
      <p:sp>
        <p:nvSpPr>
          <p:cNvPr id="4" name="Content Placeholder 3"/>
          <p:cNvSpPr>
            <a:spLocks noGrp="1"/>
          </p:cNvSpPr>
          <p:nvPr>
            <p:ph idx="1"/>
          </p:nvPr>
        </p:nvSpPr>
        <p:spPr>
          <a:xfrm>
            <a:off x="1162975" y="2081711"/>
            <a:ext cx="9871969" cy="3786429"/>
          </a:xfrm>
        </p:spPr>
        <p:txBody>
          <a:bodyPr/>
          <a:lstStyle/>
          <a:p>
            <a:r>
              <a:rPr lang="en-US" u="sng" dirty="0"/>
              <a:t>Utility gloves</a:t>
            </a:r>
            <a:r>
              <a:rPr lang="en-US" dirty="0"/>
              <a:t>  - may be decontaminated for reuse if not compromised; discard if signs of cracking, peeling, tearing, puncturing, or deterioration</a:t>
            </a:r>
          </a:p>
          <a:p>
            <a:r>
              <a:rPr lang="en-US" u="sng" dirty="0"/>
              <a:t>Face and eye protection</a:t>
            </a:r>
            <a:r>
              <a:rPr lang="en-US" dirty="0"/>
              <a:t> – wear when splashes, sprays, spatters, or droplets of blood or OPIM pose a hazard to eyes, nose, or mouth</a:t>
            </a:r>
          </a:p>
        </p:txBody>
      </p:sp>
    </p:spTree>
    <p:extLst>
      <p:ext uri="{BB962C8B-B14F-4D97-AF65-F5344CB8AC3E}">
        <p14:creationId xmlns:p14="http://schemas.microsoft.com/office/powerpoint/2010/main" val="3723825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Hepatitis B Vaccination</a:t>
            </a:r>
          </a:p>
        </p:txBody>
      </p:sp>
      <p:sp>
        <p:nvSpPr>
          <p:cNvPr id="2" name="Text Placeholder 1">
            <a:extLst>
              <a:ext uri="{FF2B5EF4-FFF2-40B4-BE49-F238E27FC236}">
                <a16:creationId xmlns:a16="http://schemas.microsoft.com/office/drawing/2014/main" id="{2A851A94-271A-75E3-0D8E-E139C304D51F}"/>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a:p>
            <a:endParaRPr lang="en-US" dirty="0"/>
          </a:p>
        </p:txBody>
      </p:sp>
    </p:spTree>
    <p:extLst>
      <p:ext uri="{BB962C8B-B14F-4D97-AF65-F5344CB8AC3E}">
        <p14:creationId xmlns:p14="http://schemas.microsoft.com/office/powerpoint/2010/main" val="1667306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12054" y="365125"/>
            <a:ext cx="10067278" cy="1325563"/>
          </a:xfrm>
        </p:spPr>
        <p:txBody>
          <a:bodyPr/>
          <a:lstStyle/>
          <a:p>
            <a:pPr algn="ctr"/>
            <a:r>
              <a:rPr lang="en-US" dirty="0">
                <a:solidFill>
                  <a:schemeClr val="tx2"/>
                </a:solidFill>
              </a:rPr>
              <a:t>Hepatitis B Vaccination</a:t>
            </a:r>
          </a:p>
        </p:txBody>
      </p:sp>
      <p:sp>
        <p:nvSpPr>
          <p:cNvPr id="4" name="Content Placeholder 3"/>
          <p:cNvSpPr>
            <a:spLocks noGrp="1"/>
          </p:cNvSpPr>
          <p:nvPr>
            <p:ph idx="1"/>
          </p:nvPr>
        </p:nvSpPr>
        <p:spPr>
          <a:xfrm>
            <a:off x="1012054" y="1782081"/>
            <a:ext cx="10067278" cy="4086059"/>
          </a:xfrm>
        </p:spPr>
        <p:txBody>
          <a:bodyPr/>
          <a:lstStyle/>
          <a:p>
            <a:r>
              <a:rPr lang="en-US" sz="2600" u="sng" dirty="0"/>
              <a:t>Efficacy</a:t>
            </a:r>
            <a:r>
              <a:rPr lang="en-US" sz="2600" dirty="0"/>
              <a:t> – Safe &amp; effective to prevent infection</a:t>
            </a:r>
          </a:p>
          <a:p>
            <a:r>
              <a:rPr lang="en-US" sz="2600" u="sng" dirty="0"/>
              <a:t>Safety</a:t>
            </a:r>
            <a:r>
              <a:rPr lang="en-US" sz="2600" dirty="0"/>
              <a:t> – No known serious side effects</a:t>
            </a:r>
          </a:p>
          <a:p>
            <a:pPr lvl="1"/>
            <a:r>
              <a:rPr lang="en-US" sz="2200" dirty="0"/>
              <a:t>Most have no side effects, but mild side effects can occur (e.g. low fever or sore arm from shot)</a:t>
            </a:r>
          </a:p>
          <a:p>
            <a:r>
              <a:rPr lang="en-US" sz="2600" u="sng" dirty="0"/>
              <a:t>Method of administration</a:t>
            </a:r>
            <a:r>
              <a:rPr lang="en-US" sz="2600" dirty="0"/>
              <a:t> – HBV  vaccine given as 3 shot series over 6 months</a:t>
            </a:r>
          </a:p>
          <a:p>
            <a:pPr lvl="1"/>
            <a:r>
              <a:rPr lang="en-US" sz="2200" dirty="0"/>
              <a:t>Entire series needed for long-term protection</a:t>
            </a:r>
          </a:p>
          <a:p>
            <a:r>
              <a:rPr lang="en-US" sz="2600" u="sng" dirty="0"/>
              <a:t>Benefits</a:t>
            </a:r>
            <a:r>
              <a:rPr lang="en-US" sz="2600" dirty="0"/>
              <a:t> – HBV vaccine is the best protection</a:t>
            </a:r>
          </a:p>
        </p:txBody>
      </p:sp>
    </p:spTree>
    <p:extLst>
      <p:ext uri="{BB962C8B-B14F-4D97-AF65-F5344CB8AC3E}">
        <p14:creationId xmlns:p14="http://schemas.microsoft.com/office/powerpoint/2010/main" val="29904708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98486" y="365125"/>
            <a:ext cx="9783192" cy="1325563"/>
          </a:xfrm>
        </p:spPr>
        <p:txBody>
          <a:bodyPr/>
          <a:lstStyle/>
          <a:p>
            <a:pPr algn="ctr"/>
            <a:r>
              <a:rPr lang="en-US" dirty="0">
                <a:solidFill>
                  <a:schemeClr val="tx2"/>
                </a:solidFill>
              </a:rPr>
              <a:t>Hepatitis B Vaccination</a:t>
            </a:r>
          </a:p>
        </p:txBody>
      </p:sp>
      <p:sp>
        <p:nvSpPr>
          <p:cNvPr id="4" name="Content Placeholder 3"/>
          <p:cNvSpPr>
            <a:spLocks noGrp="1"/>
          </p:cNvSpPr>
          <p:nvPr>
            <p:ph idx="1"/>
          </p:nvPr>
        </p:nvSpPr>
        <p:spPr>
          <a:xfrm>
            <a:off x="1198486" y="1782082"/>
            <a:ext cx="9783192" cy="4015036"/>
          </a:xfrm>
        </p:spPr>
        <p:txBody>
          <a:bodyPr/>
          <a:lstStyle/>
          <a:p>
            <a:r>
              <a:rPr lang="en-US" sz="3000" dirty="0"/>
              <a:t>HBV vaccine series is available at </a:t>
            </a:r>
            <a:r>
              <a:rPr lang="en-US" sz="3000" u="sng" dirty="0"/>
              <a:t>no cost</a:t>
            </a:r>
            <a:r>
              <a:rPr lang="en-US" sz="3000" dirty="0"/>
              <a:t> after initial training and within 10 days of assignment to all employees with occupational exposure</a:t>
            </a:r>
          </a:p>
          <a:p>
            <a:r>
              <a:rPr lang="en-US" sz="3000" dirty="0"/>
              <a:t>Vaccination is encouraged unless:</a:t>
            </a:r>
          </a:p>
          <a:p>
            <a:pPr marL="971550" lvl="1" indent="-514350">
              <a:buFont typeface="+mj-lt"/>
              <a:buAutoNum type="arabicParenR"/>
            </a:pPr>
            <a:r>
              <a:rPr lang="en-US" sz="2600" dirty="0"/>
              <a:t>Documentation employee previously received the series</a:t>
            </a:r>
          </a:p>
          <a:p>
            <a:pPr marL="971550" lvl="1" indent="-514350">
              <a:buFont typeface="+mj-lt"/>
              <a:buAutoNum type="arabicParenR"/>
            </a:pPr>
            <a:r>
              <a:rPr lang="en-US" sz="2600" dirty="0"/>
              <a:t>Antibody testing reveals immunity</a:t>
            </a:r>
          </a:p>
          <a:p>
            <a:pPr marL="971550" lvl="1" indent="-514350">
              <a:buFont typeface="+mj-lt"/>
              <a:buAutoNum type="arabicParenR"/>
            </a:pPr>
            <a:r>
              <a:rPr lang="en-US" sz="2600" dirty="0"/>
              <a:t>Medical evaluation shows contraindicated</a:t>
            </a:r>
          </a:p>
        </p:txBody>
      </p:sp>
    </p:spTree>
    <p:extLst>
      <p:ext uri="{BB962C8B-B14F-4D97-AF65-F5344CB8AC3E}">
        <p14:creationId xmlns:p14="http://schemas.microsoft.com/office/powerpoint/2010/main" val="2626805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96140" y="365125"/>
            <a:ext cx="9658905" cy="1325563"/>
          </a:xfrm>
        </p:spPr>
        <p:txBody>
          <a:bodyPr/>
          <a:lstStyle/>
          <a:p>
            <a:pPr algn="ctr"/>
            <a:r>
              <a:rPr lang="en-US" dirty="0">
                <a:solidFill>
                  <a:schemeClr val="tx2"/>
                </a:solidFill>
              </a:rPr>
              <a:t>Hepatitis B Vaccination</a:t>
            </a:r>
          </a:p>
        </p:txBody>
      </p:sp>
      <p:sp>
        <p:nvSpPr>
          <p:cNvPr id="4" name="Content Placeholder 3"/>
          <p:cNvSpPr>
            <a:spLocks noGrp="1"/>
          </p:cNvSpPr>
          <p:nvPr>
            <p:ph idx="1"/>
          </p:nvPr>
        </p:nvSpPr>
        <p:spPr>
          <a:xfrm>
            <a:off x="1296140" y="1782081"/>
            <a:ext cx="9658905" cy="4023915"/>
          </a:xfrm>
        </p:spPr>
        <p:txBody>
          <a:bodyPr/>
          <a:lstStyle/>
          <a:p>
            <a:r>
              <a:rPr lang="en-US" sz="3000" dirty="0"/>
              <a:t>If an employee declines vaccination, they must sign a declination form</a:t>
            </a:r>
          </a:p>
          <a:p>
            <a:r>
              <a:rPr lang="en-US" sz="3000" dirty="0"/>
              <a:t>Employees who decline may request to be vaccinated at a later date at no cost</a:t>
            </a:r>
          </a:p>
          <a:p>
            <a:r>
              <a:rPr lang="en-US" sz="3000" dirty="0"/>
              <a:t>Documentation must be kept of refusal of vaccination (location defined in ECP)</a:t>
            </a:r>
          </a:p>
        </p:txBody>
      </p:sp>
    </p:spTree>
    <p:extLst>
      <p:ext uri="{BB962C8B-B14F-4D97-AF65-F5344CB8AC3E}">
        <p14:creationId xmlns:p14="http://schemas.microsoft.com/office/powerpoint/2010/main" val="38631235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3895" y="365125"/>
            <a:ext cx="9667784" cy="1325563"/>
          </a:xfrm>
        </p:spPr>
        <p:txBody>
          <a:bodyPr/>
          <a:lstStyle/>
          <a:p>
            <a:pPr algn="ctr"/>
            <a:r>
              <a:rPr lang="en-US" dirty="0">
                <a:solidFill>
                  <a:schemeClr val="tx2"/>
                </a:solidFill>
              </a:rPr>
              <a:t>Hepatitis B Vaccination</a:t>
            </a:r>
          </a:p>
        </p:txBody>
      </p:sp>
      <p:sp>
        <p:nvSpPr>
          <p:cNvPr id="4" name="Content Placeholder 3"/>
          <p:cNvSpPr>
            <a:spLocks noGrp="1"/>
          </p:cNvSpPr>
          <p:nvPr>
            <p:ph idx="1"/>
          </p:nvPr>
        </p:nvSpPr>
        <p:spPr>
          <a:xfrm>
            <a:off x="1313895" y="1782082"/>
            <a:ext cx="9667783" cy="4059426"/>
          </a:xfrm>
        </p:spPr>
        <p:txBody>
          <a:bodyPr/>
          <a:lstStyle/>
          <a:p>
            <a:r>
              <a:rPr lang="en-US" sz="3000" dirty="0"/>
              <a:t>Location where vaccination is provided is defined in ECP (may vary by campus)</a:t>
            </a:r>
          </a:p>
          <a:p>
            <a:pPr lvl="1"/>
            <a:r>
              <a:rPr lang="en-US" sz="2600" u="sng" dirty="0"/>
              <a:t>Columbia campus</a:t>
            </a:r>
            <a:r>
              <a:rPr lang="en-US" sz="2600" dirty="0"/>
              <a:t>: Student Health Services</a:t>
            </a:r>
          </a:p>
          <a:p>
            <a:r>
              <a:rPr lang="en-US" sz="3000" dirty="0"/>
              <a:t>Health care professional’s written opinion provided to employee within 15 days of completing the evaluation.</a:t>
            </a:r>
          </a:p>
          <a:p>
            <a:pPr lvl="1"/>
            <a:r>
              <a:rPr lang="en-US" sz="2600" dirty="0"/>
              <a:t>Limited to whether employee requires HBV vaccine and if vaccine was administered</a:t>
            </a:r>
          </a:p>
        </p:txBody>
      </p:sp>
    </p:spTree>
    <p:extLst>
      <p:ext uri="{BB962C8B-B14F-4D97-AF65-F5344CB8AC3E}">
        <p14:creationId xmlns:p14="http://schemas.microsoft.com/office/powerpoint/2010/main" val="4459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err="1">
                <a:ln w="11430"/>
              </a:rPr>
              <a:t>Bloodborne</a:t>
            </a:r>
            <a:r>
              <a:rPr lang="en-US" u="sng" spc="50" dirty="0">
                <a:ln w="11430"/>
              </a:rPr>
              <a:t> Pathogen Diseases</a:t>
            </a:r>
          </a:p>
        </p:txBody>
      </p:sp>
      <p:sp>
        <p:nvSpPr>
          <p:cNvPr id="2" name="Text Placeholder 1">
            <a:extLst>
              <a:ext uri="{FF2B5EF4-FFF2-40B4-BE49-F238E27FC236}">
                <a16:creationId xmlns:a16="http://schemas.microsoft.com/office/drawing/2014/main" id="{3A72D60F-59CB-1955-1BA1-6CDC8EAD47E9}"/>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a:p>
            <a:endParaRPr lang="en-US" dirty="0"/>
          </a:p>
        </p:txBody>
      </p:sp>
    </p:spTree>
    <p:extLst>
      <p:ext uri="{BB962C8B-B14F-4D97-AF65-F5344CB8AC3E}">
        <p14:creationId xmlns:p14="http://schemas.microsoft.com/office/powerpoint/2010/main" val="15602781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Post-Exposure Evaluation and Follow-up</a:t>
            </a:r>
          </a:p>
        </p:txBody>
      </p:sp>
      <p:sp>
        <p:nvSpPr>
          <p:cNvPr id="2" name="Text Placeholder 1">
            <a:extLst>
              <a:ext uri="{FF2B5EF4-FFF2-40B4-BE49-F238E27FC236}">
                <a16:creationId xmlns:a16="http://schemas.microsoft.com/office/drawing/2014/main" id="{1B347505-F9B9-C8E9-173F-7F2CB2281DD4}"/>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p:txBody>
      </p:sp>
    </p:spTree>
    <p:extLst>
      <p:ext uri="{BB962C8B-B14F-4D97-AF65-F5344CB8AC3E}">
        <p14:creationId xmlns:p14="http://schemas.microsoft.com/office/powerpoint/2010/main" val="39433093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55939" y="439260"/>
            <a:ext cx="9445840" cy="1234011"/>
          </a:xfrm>
        </p:spPr>
        <p:txBody>
          <a:bodyPr/>
          <a:lstStyle/>
          <a:p>
            <a:pPr algn="ctr"/>
            <a:r>
              <a:rPr lang="en-US" dirty="0">
                <a:solidFill>
                  <a:schemeClr val="tx2"/>
                </a:solidFill>
              </a:rPr>
              <a:t>Important Definition</a:t>
            </a:r>
          </a:p>
        </p:txBody>
      </p:sp>
      <p:sp>
        <p:nvSpPr>
          <p:cNvPr id="4" name="Content Placeholder 3"/>
          <p:cNvSpPr>
            <a:spLocks noGrp="1"/>
          </p:cNvSpPr>
          <p:nvPr>
            <p:ph idx="1"/>
          </p:nvPr>
        </p:nvSpPr>
        <p:spPr>
          <a:xfrm>
            <a:off x="1455939" y="1753226"/>
            <a:ext cx="9445840" cy="4123792"/>
          </a:xfrm>
        </p:spPr>
        <p:txBody>
          <a:bodyPr/>
          <a:lstStyle/>
          <a:p>
            <a:r>
              <a:rPr lang="en-US" b="1" i="1" dirty="0"/>
              <a:t>Exposure Incident</a:t>
            </a:r>
            <a:r>
              <a:rPr lang="en-US" dirty="0"/>
              <a:t> means a specific eye, mouth, other mucous membrane, non-intact skin, or parenteral contact with blood or other potentially infectious materials that results from the performance of an employee's duties. </a:t>
            </a:r>
            <a:br>
              <a:rPr lang="en-US" dirty="0"/>
            </a:br>
            <a:endParaRPr lang="en-US" dirty="0"/>
          </a:p>
        </p:txBody>
      </p:sp>
    </p:spTree>
    <p:extLst>
      <p:ext uri="{BB962C8B-B14F-4D97-AF65-F5344CB8AC3E}">
        <p14:creationId xmlns:p14="http://schemas.microsoft.com/office/powerpoint/2010/main" val="36361884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9305" y="483650"/>
            <a:ext cx="9383697" cy="1234011"/>
          </a:xfrm>
        </p:spPr>
        <p:txBody>
          <a:bodyPr>
            <a:normAutofit fontScale="90000"/>
          </a:bodyPr>
          <a:lstStyle/>
          <a:p>
            <a:r>
              <a:rPr lang="en-US" dirty="0">
                <a:solidFill>
                  <a:schemeClr val="tx2"/>
                </a:solidFill>
              </a:rPr>
              <a:t>Post-Exposure First Aid &amp; Medical Evaluation </a:t>
            </a:r>
          </a:p>
        </p:txBody>
      </p:sp>
      <p:sp>
        <p:nvSpPr>
          <p:cNvPr id="4" name="Content Placeholder 3"/>
          <p:cNvSpPr>
            <a:spLocks noGrp="1"/>
          </p:cNvSpPr>
          <p:nvPr>
            <p:ph idx="1"/>
          </p:nvPr>
        </p:nvSpPr>
        <p:spPr>
          <a:xfrm>
            <a:off x="1429305" y="2250394"/>
            <a:ext cx="9383697" cy="3626624"/>
          </a:xfrm>
        </p:spPr>
        <p:txBody>
          <a:bodyPr/>
          <a:lstStyle/>
          <a:p>
            <a:r>
              <a:rPr lang="en-US" dirty="0"/>
              <a:t>ECP describes who to contact if an exposure occurs</a:t>
            </a:r>
          </a:p>
          <a:p>
            <a:r>
              <a:rPr lang="en-US" dirty="0"/>
              <a:t>Follow initial first aid procedures</a:t>
            </a:r>
          </a:p>
          <a:p>
            <a:pPr lvl="1"/>
            <a:r>
              <a:rPr lang="en-US" dirty="0"/>
              <a:t>Clean wound, flush eyes, etc.</a:t>
            </a:r>
          </a:p>
          <a:p>
            <a:r>
              <a:rPr lang="en-US" dirty="0"/>
              <a:t>A confidential medical evaluation and follow-up will be conducted</a:t>
            </a:r>
          </a:p>
        </p:txBody>
      </p:sp>
    </p:spTree>
    <p:extLst>
      <p:ext uri="{BB962C8B-B14F-4D97-AF65-F5344CB8AC3E}">
        <p14:creationId xmlns:p14="http://schemas.microsoft.com/office/powerpoint/2010/main" val="14802313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321" y="465203"/>
            <a:ext cx="9978500" cy="1234011"/>
          </a:xfrm>
        </p:spPr>
        <p:txBody>
          <a:bodyPr>
            <a:normAutofit/>
          </a:bodyPr>
          <a:lstStyle/>
          <a:p>
            <a:pPr algn="ctr"/>
            <a:r>
              <a:rPr lang="en-US" dirty="0">
                <a:solidFill>
                  <a:schemeClr val="tx2"/>
                </a:solidFill>
              </a:rPr>
              <a:t>Post-Exposure Evaluation &amp; Follow-up </a:t>
            </a:r>
          </a:p>
        </p:txBody>
      </p:sp>
      <p:sp>
        <p:nvSpPr>
          <p:cNvPr id="4" name="Content Placeholder 3"/>
          <p:cNvSpPr>
            <a:spLocks noGrp="1"/>
          </p:cNvSpPr>
          <p:nvPr>
            <p:ph idx="1"/>
          </p:nvPr>
        </p:nvSpPr>
        <p:spPr>
          <a:xfrm>
            <a:off x="1065320" y="1825625"/>
            <a:ext cx="9978501" cy="3992079"/>
          </a:xfrm>
        </p:spPr>
        <p:txBody>
          <a:bodyPr>
            <a:normAutofit fontScale="92500" lnSpcReduction="10000"/>
          </a:bodyPr>
          <a:lstStyle/>
          <a:p>
            <a:r>
              <a:rPr lang="en-US" dirty="0"/>
              <a:t>Document routes of exposure</a:t>
            </a:r>
            <a:br>
              <a:rPr lang="en-US" dirty="0"/>
            </a:br>
            <a:endParaRPr lang="en-US" dirty="0"/>
          </a:p>
          <a:p>
            <a:r>
              <a:rPr lang="en-US" dirty="0"/>
              <a:t>Identify and document source individual</a:t>
            </a:r>
            <a:br>
              <a:rPr lang="en-US" dirty="0"/>
            </a:br>
            <a:endParaRPr lang="en-US" dirty="0"/>
          </a:p>
          <a:p>
            <a:r>
              <a:rPr lang="en-US" dirty="0"/>
              <a:t>Obtain consent and make arrangements to have source individual tested to determine HIV, HCV &amp; HBV infectivity</a:t>
            </a:r>
          </a:p>
          <a:p>
            <a:pPr lvl="1"/>
            <a:r>
              <a:rPr lang="en-US" dirty="0"/>
              <a:t>Convey test results to healthcare provider</a:t>
            </a:r>
            <a:br>
              <a:rPr lang="en-US" dirty="0"/>
            </a:br>
            <a:endParaRPr lang="en-US" dirty="0"/>
          </a:p>
          <a:p>
            <a:r>
              <a:rPr lang="en-US" dirty="0"/>
              <a:t>No testing required if source is already known to be HIV, HCV or HBV positive</a:t>
            </a:r>
          </a:p>
        </p:txBody>
      </p:sp>
    </p:spTree>
    <p:extLst>
      <p:ext uri="{BB962C8B-B14F-4D97-AF65-F5344CB8AC3E}">
        <p14:creationId xmlns:p14="http://schemas.microsoft.com/office/powerpoint/2010/main" val="32805263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320" y="488354"/>
            <a:ext cx="9907479" cy="1234011"/>
          </a:xfrm>
        </p:spPr>
        <p:txBody>
          <a:bodyPr>
            <a:normAutofit fontScale="90000"/>
          </a:bodyPr>
          <a:lstStyle/>
          <a:p>
            <a:pPr algn="ctr"/>
            <a:r>
              <a:rPr lang="en-US" dirty="0">
                <a:solidFill>
                  <a:schemeClr val="tx2"/>
                </a:solidFill>
              </a:rPr>
              <a:t>Post-Exposure Evaluation &amp; Follow-up (continued) </a:t>
            </a:r>
          </a:p>
        </p:txBody>
      </p:sp>
      <p:sp>
        <p:nvSpPr>
          <p:cNvPr id="4" name="Content Placeholder 3"/>
          <p:cNvSpPr>
            <a:spLocks noGrp="1"/>
          </p:cNvSpPr>
          <p:nvPr>
            <p:ph idx="1"/>
          </p:nvPr>
        </p:nvSpPr>
        <p:spPr>
          <a:xfrm>
            <a:off x="1065320" y="1825625"/>
            <a:ext cx="10288480" cy="3992079"/>
          </a:xfrm>
        </p:spPr>
        <p:txBody>
          <a:bodyPr>
            <a:normAutofit/>
          </a:bodyPr>
          <a:lstStyle/>
          <a:p>
            <a:pPr>
              <a:spcAft>
                <a:spcPts val="600"/>
              </a:spcAft>
            </a:pPr>
            <a:r>
              <a:rPr lang="en-US" dirty="0"/>
              <a:t>Assure exposed employee is provided source individual’s test results</a:t>
            </a:r>
          </a:p>
          <a:p>
            <a:pPr>
              <a:spcAft>
                <a:spcPts val="600"/>
              </a:spcAft>
            </a:pPr>
            <a:r>
              <a:rPr lang="en-US" dirty="0"/>
              <a:t>After consent, collect exposed employee’s blood – test HBV &amp; HIV serological status</a:t>
            </a:r>
          </a:p>
          <a:p>
            <a:pPr>
              <a:spcAft>
                <a:spcPts val="600"/>
              </a:spcAft>
            </a:pPr>
            <a:r>
              <a:rPr lang="en-US" dirty="0"/>
              <a:t>If employee does not give consent for HIV testing during initial blood collection, preserve baseline sample for at least 90 days</a:t>
            </a:r>
          </a:p>
          <a:p>
            <a:pPr lvl="1">
              <a:spcAft>
                <a:spcPts val="600"/>
              </a:spcAft>
            </a:pPr>
            <a:r>
              <a:rPr lang="en-US" dirty="0"/>
              <a:t>Perform testing if exposed employee elects to have sample tested during waiting period</a:t>
            </a:r>
          </a:p>
        </p:txBody>
      </p:sp>
    </p:spTree>
    <p:extLst>
      <p:ext uri="{BB962C8B-B14F-4D97-AF65-F5344CB8AC3E}">
        <p14:creationId xmlns:p14="http://schemas.microsoft.com/office/powerpoint/2010/main" val="21456450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89609" y="395756"/>
            <a:ext cx="9650026" cy="1234011"/>
          </a:xfrm>
        </p:spPr>
        <p:txBody>
          <a:bodyPr>
            <a:normAutofit/>
          </a:bodyPr>
          <a:lstStyle/>
          <a:p>
            <a:pPr algn="ctr"/>
            <a:r>
              <a:rPr lang="en-US" sz="3900" dirty="0">
                <a:solidFill>
                  <a:schemeClr val="tx2"/>
                </a:solidFill>
              </a:rPr>
              <a:t>Administration of Post-Exposure Evaluation &amp; Follow-up </a:t>
            </a:r>
            <a:endParaRPr lang="en-US" dirty="0">
              <a:solidFill>
                <a:schemeClr val="tx2"/>
              </a:solidFill>
            </a:endParaRPr>
          </a:p>
        </p:txBody>
      </p:sp>
      <p:sp>
        <p:nvSpPr>
          <p:cNvPr id="4" name="Content Placeholder 3"/>
          <p:cNvSpPr>
            <a:spLocks noGrp="1"/>
          </p:cNvSpPr>
          <p:nvPr>
            <p:ph idx="1"/>
          </p:nvPr>
        </p:nvSpPr>
        <p:spPr>
          <a:xfrm>
            <a:off x="1189609" y="1740023"/>
            <a:ext cx="9650026" cy="4163627"/>
          </a:xfrm>
        </p:spPr>
        <p:txBody>
          <a:bodyPr>
            <a:normAutofit fontScale="85000" lnSpcReduction="20000"/>
          </a:bodyPr>
          <a:lstStyle/>
          <a:p>
            <a:pPr>
              <a:spcBef>
                <a:spcPts val="600"/>
              </a:spcBef>
              <a:spcAft>
                <a:spcPts val="600"/>
              </a:spcAft>
            </a:pPr>
            <a:r>
              <a:rPr lang="en-US" dirty="0"/>
              <a:t>Healthcare professional(s) responsible for employee’s HBV vaccination &amp; post-exposure evaluation are given copy of BBP standard</a:t>
            </a:r>
          </a:p>
          <a:p>
            <a:pPr>
              <a:spcBef>
                <a:spcPts val="600"/>
              </a:spcBef>
              <a:spcAft>
                <a:spcPts val="600"/>
              </a:spcAft>
            </a:pPr>
            <a:r>
              <a:rPr lang="en-US" dirty="0"/>
              <a:t>Health care professional evaluating an exposure incident receives the following:</a:t>
            </a:r>
          </a:p>
          <a:p>
            <a:pPr lvl="1">
              <a:spcBef>
                <a:spcPts val="600"/>
              </a:spcBef>
              <a:spcAft>
                <a:spcPts val="600"/>
              </a:spcAft>
            </a:pPr>
            <a:r>
              <a:rPr lang="en-US" dirty="0"/>
              <a:t>Description of employee’s relevant job duties</a:t>
            </a:r>
          </a:p>
          <a:p>
            <a:pPr lvl="1">
              <a:spcBef>
                <a:spcPts val="600"/>
              </a:spcBef>
              <a:spcAft>
                <a:spcPts val="600"/>
              </a:spcAft>
            </a:pPr>
            <a:r>
              <a:rPr lang="en-US" dirty="0"/>
              <a:t>Route(s) of exposure</a:t>
            </a:r>
          </a:p>
          <a:p>
            <a:pPr lvl="1">
              <a:spcBef>
                <a:spcPts val="600"/>
              </a:spcBef>
              <a:spcAft>
                <a:spcPts val="600"/>
              </a:spcAft>
            </a:pPr>
            <a:r>
              <a:rPr lang="en-US" dirty="0"/>
              <a:t>Circumstances of exposure</a:t>
            </a:r>
          </a:p>
          <a:p>
            <a:pPr lvl="1">
              <a:spcBef>
                <a:spcPts val="600"/>
              </a:spcBef>
              <a:spcAft>
                <a:spcPts val="600"/>
              </a:spcAft>
            </a:pPr>
            <a:r>
              <a:rPr lang="en-US" dirty="0"/>
              <a:t>If possible, results of source blood test</a:t>
            </a:r>
          </a:p>
          <a:p>
            <a:pPr lvl="1">
              <a:spcBef>
                <a:spcPts val="600"/>
              </a:spcBef>
              <a:spcAft>
                <a:spcPts val="600"/>
              </a:spcAft>
            </a:pPr>
            <a:r>
              <a:rPr lang="en-US" dirty="0"/>
              <a:t>Relevant employee medical records (e.g. vaccinations)</a:t>
            </a:r>
          </a:p>
          <a:p>
            <a:pPr>
              <a:spcBef>
                <a:spcPts val="600"/>
              </a:spcBef>
              <a:spcAft>
                <a:spcPts val="600"/>
              </a:spcAft>
            </a:pPr>
            <a:r>
              <a:rPr lang="en-US" dirty="0"/>
              <a:t>Employee is provided copy of health care professional’s written opinion within 15 days </a:t>
            </a:r>
          </a:p>
        </p:txBody>
      </p:sp>
    </p:spTree>
    <p:extLst>
      <p:ext uri="{BB962C8B-B14F-4D97-AF65-F5344CB8AC3E}">
        <p14:creationId xmlns:p14="http://schemas.microsoft.com/office/powerpoint/2010/main" val="16751521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9406" y="514317"/>
            <a:ext cx="9579004" cy="1234011"/>
          </a:xfrm>
        </p:spPr>
        <p:txBody>
          <a:bodyPr>
            <a:noAutofit/>
          </a:bodyPr>
          <a:lstStyle/>
          <a:p>
            <a:pPr algn="ctr"/>
            <a:r>
              <a:rPr lang="en-US" sz="3500" dirty="0">
                <a:solidFill>
                  <a:schemeClr val="tx2"/>
                </a:solidFill>
              </a:rPr>
              <a:t>Procedures for Evaluating the Circumstances Surrounding an Exposure Incident</a:t>
            </a:r>
          </a:p>
        </p:txBody>
      </p:sp>
      <p:sp>
        <p:nvSpPr>
          <p:cNvPr id="4" name="Content Placeholder 3"/>
          <p:cNvSpPr>
            <a:spLocks noGrp="1"/>
          </p:cNvSpPr>
          <p:nvPr>
            <p:ph idx="1"/>
          </p:nvPr>
        </p:nvSpPr>
        <p:spPr>
          <a:xfrm>
            <a:off x="1349406" y="2050742"/>
            <a:ext cx="9579005" cy="3773010"/>
          </a:xfrm>
        </p:spPr>
        <p:txBody>
          <a:bodyPr>
            <a:normAutofit fontScale="85000" lnSpcReduction="20000"/>
          </a:bodyPr>
          <a:lstStyle/>
          <a:p>
            <a:r>
              <a:rPr lang="en-US" dirty="0"/>
              <a:t>Circumstances of all exposure incidents will be reviewed to determine:</a:t>
            </a:r>
          </a:p>
          <a:p>
            <a:pPr lvl="1"/>
            <a:r>
              <a:rPr lang="en-US" dirty="0"/>
              <a:t>Engineering controls used at the time</a:t>
            </a:r>
          </a:p>
          <a:p>
            <a:pPr lvl="1"/>
            <a:r>
              <a:rPr lang="en-US" dirty="0"/>
              <a:t>Work practices followed</a:t>
            </a:r>
          </a:p>
          <a:p>
            <a:pPr lvl="1"/>
            <a:r>
              <a:rPr lang="en-US" dirty="0"/>
              <a:t>Description of device used (type &amp; brand)</a:t>
            </a:r>
          </a:p>
          <a:p>
            <a:pPr lvl="1"/>
            <a:r>
              <a:rPr lang="en-US" dirty="0"/>
              <a:t>PPE or clothing used at time of exposure</a:t>
            </a:r>
          </a:p>
          <a:p>
            <a:pPr lvl="1"/>
            <a:r>
              <a:rPr lang="en-US" dirty="0"/>
              <a:t>Location of incident</a:t>
            </a:r>
          </a:p>
          <a:p>
            <a:pPr lvl="1"/>
            <a:r>
              <a:rPr lang="en-US" dirty="0"/>
              <a:t>Procedure performed when incident occurred</a:t>
            </a:r>
          </a:p>
          <a:p>
            <a:pPr lvl="1"/>
            <a:r>
              <a:rPr lang="en-US" dirty="0"/>
              <a:t>Employee’s training</a:t>
            </a:r>
          </a:p>
          <a:p>
            <a:r>
              <a:rPr lang="en-US" dirty="0"/>
              <a:t>Percutaneous injuries from contaminated sharps will be recorded in Sharps Injury Log</a:t>
            </a:r>
          </a:p>
          <a:p>
            <a:r>
              <a:rPr lang="en-US" dirty="0"/>
              <a:t>If necessary, make revisions to the ECP</a:t>
            </a:r>
          </a:p>
        </p:txBody>
      </p:sp>
    </p:spTree>
    <p:extLst>
      <p:ext uri="{BB962C8B-B14F-4D97-AF65-F5344CB8AC3E}">
        <p14:creationId xmlns:p14="http://schemas.microsoft.com/office/powerpoint/2010/main" val="22445821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Housekeeping, Laundry,  Signs and Labels</a:t>
            </a:r>
          </a:p>
        </p:txBody>
      </p:sp>
      <p:sp>
        <p:nvSpPr>
          <p:cNvPr id="2" name="Text Placeholder 1">
            <a:extLst>
              <a:ext uri="{FF2B5EF4-FFF2-40B4-BE49-F238E27FC236}">
                <a16:creationId xmlns:a16="http://schemas.microsoft.com/office/drawing/2014/main" id="{4E5B9518-0643-5766-BC36-C3C81867605D}"/>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p:txBody>
      </p:sp>
    </p:spTree>
    <p:extLst>
      <p:ext uri="{BB962C8B-B14F-4D97-AF65-F5344CB8AC3E}">
        <p14:creationId xmlns:p14="http://schemas.microsoft.com/office/powerpoint/2010/main" val="27369647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22774" y="483651"/>
            <a:ext cx="9546451" cy="1074260"/>
          </a:xfrm>
        </p:spPr>
        <p:txBody>
          <a:bodyPr/>
          <a:lstStyle/>
          <a:p>
            <a:pPr algn="ctr"/>
            <a:r>
              <a:rPr lang="en-US" dirty="0">
                <a:solidFill>
                  <a:schemeClr val="tx2"/>
                </a:solidFill>
              </a:rPr>
              <a:t>Housekeeping</a:t>
            </a:r>
          </a:p>
        </p:txBody>
      </p:sp>
      <p:sp>
        <p:nvSpPr>
          <p:cNvPr id="4" name="Content Placeholder 3"/>
          <p:cNvSpPr>
            <a:spLocks noGrp="1"/>
          </p:cNvSpPr>
          <p:nvPr>
            <p:ph idx="1"/>
          </p:nvPr>
        </p:nvSpPr>
        <p:spPr>
          <a:xfrm>
            <a:off x="1322774" y="1557910"/>
            <a:ext cx="9614516" cy="4265842"/>
          </a:xfrm>
        </p:spPr>
        <p:txBody>
          <a:bodyPr/>
          <a:lstStyle/>
          <a:p>
            <a:r>
              <a:rPr lang="en-US" dirty="0"/>
              <a:t>Regulated waste is placed in closable containers constructed to contain contents </a:t>
            </a:r>
          </a:p>
          <a:p>
            <a:pPr lvl="1"/>
            <a:r>
              <a:rPr lang="en-US" dirty="0"/>
              <a:t>Labeled or color-coded &amp; closed prior to removal</a:t>
            </a:r>
          </a:p>
          <a:p>
            <a:r>
              <a:rPr lang="en-US" dirty="0"/>
              <a:t>Contaminated sharps are discarded in closable, puncture-resistant, leak proof containers that are labeled or color-coded</a:t>
            </a:r>
          </a:p>
          <a:p>
            <a:r>
              <a:rPr lang="en-US" dirty="0"/>
              <a:t>Bins and pails are cleaned &amp; decontaminated </a:t>
            </a:r>
          </a:p>
          <a:p>
            <a:r>
              <a:rPr lang="en-US" dirty="0"/>
              <a:t>Broken glassware is only picked up using a mechanical device</a:t>
            </a:r>
          </a:p>
        </p:txBody>
      </p:sp>
    </p:spTree>
    <p:extLst>
      <p:ext uri="{BB962C8B-B14F-4D97-AF65-F5344CB8AC3E}">
        <p14:creationId xmlns:p14="http://schemas.microsoft.com/office/powerpoint/2010/main" val="15786844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42873" y="483650"/>
            <a:ext cx="9650027" cy="1234011"/>
          </a:xfrm>
        </p:spPr>
        <p:txBody>
          <a:bodyPr/>
          <a:lstStyle/>
          <a:p>
            <a:pPr algn="ctr"/>
            <a:r>
              <a:rPr lang="en-US" dirty="0">
                <a:solidFill>
                  <a:schemeClr val="tx2"/>
                </a:solidFill>
              </a:rPr>
              <a:t>Laundry</a:t>
            </a:r>
          </a:p>
        </p:txBody>
      </p:sp>
      <p:sp>
        <p:nvSpPr>
          <p:cNvPr id="4" name="Content Placeholder 3"/>
          <p:cNvSpPr>
            <a:spLocks noGrp="1"/>
          </p:cNvSpPr>
          <p:nvPr>
            <p:ph idx="1"/>
          </p:nvPr>
        </p:nvSpPr>
        <p:spPr>
          <a:xfrm>
            <a:off x="1242873" y="1753225"/>
            <a:ext cx="9650027" cy="4061649"/>
          </a:xfrm>
        </p:spPr>
        <p:txBody>
          <a:bodyPr/>
          <a:lstStyle/>
          <a:p>
            <a:r>
              <a:rPr lang="en-US" sz="3000" dirty="0"/>
              <a:t>ECP describes who does laundering</a:t>
            </a:r>
          </a:p>
          <a:p>
            <a:r>
              <a:rPr lang="en-US" sz="3000" dirty="0"/>
              <a:t>Laundering requirements must be met:</a:t>
            </a:r>
          </a:p>
          <a:p>
            <a:pPr lvl="1"/>
            <a:r>
              <a:rPr lang="en-US" sz="2600" dirty="0"/>
              <a:t>Handle contaminated laundry as little as possible</a:t>
            </a:r>
          </a:p>
          <a:p>
            <a:pPr lvl="1"/>
            <a:r>
              <a:rPr lang="en-US" sz="2600" dirty="0"/>
              <a:t>Place wet contaminated laundry in leak-proof, labeled or color-coded containers before transport</a:t>
            </a:r>
          </a:p>
          <a:p>
            <a:pPr lvl="1"/>
            <a:r>
              <a:rPr lang="en-US" sz="2600" dirty="0"/>
              <a:t>ECP indicates appropriate PPE when handling/sorting contaminated laundry</a:t>
            </a:r>
          </a:p>
          <a:p>
            <a:endParaRPr lang="en-US" dirty="0"/>
          </a:p>
        </p:txBody>
      </p:sp>
    </p:spTree>
    <p:extLst>
      <p:ext uri="{BB962C8B-B14F-4D97-AF65-F5344CB8AC3E}">
        <p14:creationId xmlns:p14="http://schemas.microsoft.com/office/powerpoint/2010/main" val="6884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0529" y="394870"/>
            <a:ext cx="9510941" cy="1234011"/>
          </a:xfrm>
        </p:spPr>
        <p:txBody>
          <a:bodyPr/>
          <a:lstStyle/>
          <a:p>
            <a:pPr algn="ctr"/>
            <a:r>
              <a:rPr lang="en-US" dirty="0">
                <a:solidFill>
                  <a:schemeClr val="tx2"/>
                </a:solidFill>
              </a:rPr>
              <a:t>Important Definition</a:t>
            </a:r>
          </a:p>
        </p:txBody>
      </p:sp>
      <p:sp>
        <p:nvSpPr>
          <p:cNvPr id="4" name="Content Placeholder 3"/>
          <p:cNvSpPr>
            <a:spLocks noGrp="1"/>
          </p:cNvSpPr>
          <p:nvPr>
            <p:ph idx="1"/>
          </p:nvPr>
        </p:nvSpPr>
        <p:spPr>
          <a:xfrm>
            <a:off x="1340529" y="1628881"/>
            <a:ext cx="9552372" cy="4230381"/>
          </a:xfrm>
        </p:spPr>
        <p:txBody>
          <a:bodyPr/>
          <a:lstStyle/>
          <a:p>
            <a:r>
              <a:rPr lang="en-US" b="1" i="1" dirty="0" err="1"/>
              <a:t>Bloodborne</a:t>
            </a:r>
            <a:r>
              <a:rPr lang="en-US" b="1" i="1" dirty="0"/>
              <a:t> Pathogens</a:t>
            </a:r>
            <a:r>
              <a:rPr lang="en-US" dirty="0"/>
              <a:t> means pathogenic microorganisms that are present in human blood and can cause disease in humans. </a:t>
            </a:r>
          </a:p>
          <a:p>
            <a:r>
              <a:rPr lang="en-US" dirty="0"/>
              <a:t>These pathogens include, but are not limited to, HBV (hepatitis B virus), and HIV (human immunodeficiency virus).</a:t>
            </a:r>
          </a:p>
        </p:txBody>
      </p:sp>
    </p:spTree>
    <p:extLst>
      <p:ext uri="{BB962C8B-B14F-4D97-AF65-F5344CB8AC3E}">
        <p14:creationId xmlns:p14="http://schemas.microsoft.com/office/powerpoint/2010/main" val="29846293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25118" y="306090"/>
            <a:ext cx="9738803" cy="1234011"/>
          </a:xfrm>
        </p:spPr>
        <p:txBody>
          <a:bodyPr/>
          <a:lstStyle/>
          <a:p>
            <a:pPr algn="ctr"/>
            <a:r>
              <a:rPr lang="en-US" dirty="0">
                <a:solidFill>
                  <a:schemeClr val="tx2"/>
                </a:solidFill>
              </a:rPr>
              <a:t>Signs &amp; Labels</a:t>
            </a:r>
          </a:p>
        </p:txBody>
      </p:sp>
      <p:sp>
        <p:nvSpPr>
          <p:cNvPr id="4" name="Content Placeholder 3"/>
          <p:cNvSpPr>
            <a:spLocks noGrp="1"/>
          </p:cNvSpPr>
          <p:nvPr>
            <p:ph idx="1"/>
          </p:nvPr>
        </p:nvSpPr>
        <p:spPr>
          <a:xfrm>
            <a:off x="1225118" y="1540101"/>
            <a:ext cx="9738804" cy="4274773"/>
          </a:xfrm>
        </p:spPr>
        <p:txBody>
          <a:bodyPr/>
          <a:lstStyle/>
          <a:p>
            <a:r>
              <a:rPr lang="en-US" sz="2500" dirty="0"/>
              <a:t>Warning labels affixed to regulated waste containers, refrigerators and freezers containing blood or OPIM; and other containers used to store or transport blood or OPIM</a:t>
            </a:r>
          </a:p>
          <a:p>
            <a:r>
              <a:rPr lang="en-US" sz="2500" dirty="0"/>
              <a:t>Labels include biohazard symbol</a:t>
            </a:r>
          </a:p>
          <a:p>
            <a:r>
              <a:rPr lang="en-US" sz="2500" dirty="0"/>
              <a:t>Labels affixed close to container to prevent loss or unintentional removal</a:t>
            </a:r>
          </a:p>
          <a:p>
            <a:r>
              <a:rPr lang="en-US" sz="2500" dirty="0"/>
              <a:t>Red bags/containers may be substituted for labels</a:t>
            </a:r>
          </a:p>
          <a:p>
            <a:r>
              <a:rPr lang="en-US" sz="2500" dirty="0"/>
              <a:t>Exemptions to labeling requirements may apply</a:t>
            </a:r>
          </a:p>
          <a:p>
            <a:pPr lvl="1"/>
            <a:r>
              <a:rPr lang="en-US" sz="2000" dirty="0"/>
              <a:t>Blood released for transfusion, individual containers placed in labeled containers, regulated waste after decontamination</a:t>
            </a:r>
          </a:p>
        </p:txBody>
      </p:sp>
    </p:spTree>
    <p:extLst>
      <p:ext uri="{BB962C8B-B14F-4D97-AF65-F5344CB8AC3E}">
        <p14:creationId xmlns:p14="http://schemas.microsoft.com/office/powerpoint/2010/main" val="12676837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60629" y="483650"/>
            <a:ext cx="9667783" cy="1234011"/>
          </a:xfrm>
        </p:spPr>
        <p:txBody>
          <a:bodyPr/>
          <a:lstStyle/>
          <a:p>
            <a:pPr algn="ctr"/>
            <a:r>
              <a:rPr lang="en-US" dirty="0">
                <a:solidFill>
                  <a:schemeClr val="tx2"/>
                </a:solidFill>
              </a:rPr>
              <a:t>Signs and Labels</a:t>
            </a:r>
          </a:p>
        </p:txBody>
      </p:sp>
      <p:sp>
        <p:nvSpPr>
          <p:cNvPr id="4" name="Content Placeholder 3"/>
          <p:cNvSpPr>
            <a:spLocks noGrp="1"/>
          </p:cNvSpPr>
          <p:nvPr>
            <p:ph idx="1"/>
          </p:nvPr>
        </p:nvSpPr>
        <p:spPr>
          <a:xfrm>
            <a:off x="1260629" y="2010687"/>
            <a:ext cx="9667783" cy="3875209"/>
          </a:xfrm>
        </p:spPr>
        <p:txBody>
          <a:bodyPr/>
          <a:lstStyle/>
          <a:p>
            <a:r>
              <a:rPr lang="en-US" dirty="0"/>
              <a:t>ECP includes the following:</a:t>
            </a:r>
          </a:p>
          <a:p>
            <a:pPr lvl="1"/>
            <a:r>
              <a:rPr lang="en-US" sz="2600" dirty="0"/>
              <a:t>Type of equipment to label &amp; label type</a:t>
            </a:r>
          </a:p>
          <a:p>
            <a:pPr lvl="1"/>
            <a:r>
              <a:rPr lang="en-US" sz="2600" dirty="0"/>
              <a:t>Who is responsible for affixing labels or using red bags when appropriate</a:t>
            </a:r>
          </a:p>
          <a:p>
            <a:pPr lvl="1"/>
            <a:r>
              <a:rPr lang="en-US" sz="2600" dirty="0"/>
              <a:t>Who employees notify if they discover anything without proper labels</a:t>
            </a:r>
          </a:p>
        </p:txBody>
      </p:sp>
    </p:spTree>
    <p:extLst>
      <p:ext uri="{BB962C8B-B14F-4D97-AF65-F5344CB8AC3E}">
        <p14:creationId xmlns:p14="http://schemas.microsoft.com/office/powerpoint/2010/main" val="25905551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Recordkeeping</a:t>
            </a:r>
          </a:p>
        </p:txBody>
      </p:sp>
      <p:sp>
        <p:nvSpPr>
          <p:cNvPr id="2" name="Text Placeholder 1">
            <a:extLst>
              <a:ext uri="{FF2B5EF4-FFF2-40B4-BE49-F238E27FC236}">
                <a16:creationId xmlns:a16="http://schemas.microsoft.com/office/drawing/2014/main" id="{D935F859-AAB0-DABF-CF77-DA89B3B5FFD2}"/>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a:p>
            <a:endParaRPr lang="en-US" dirty="0"/>
          </a:p>
        </p:txBody>
      </p:sp>
    </p:spTree>
    <p:extLst>
      <p:ext uri="{BB962C8B-B14F-4D97-AF65-F5344CB8AC3E}">
        <p14:creationId xmlns:p14="http://schemas.microsoft.com/office/powerpoint/2010/main" val="34781018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483650"/>
            <a:ext cx="9753599" cy="1234011"/>
          </a:xfrm>
        </p:spPr>
        <p:txBody>
          <a:bodyPr/>
          <a:lstStyle/>
          <a:p>
            <a:pPr algn="ctr"/>
            <a:r>
              <a:rPr lang="en-US" dirty="0">
                <a:solidFill>
                  <a:schemeClr val="tx2"/>
                </a:solidFill>
              </a:rPr>
              <a:t>Training Records</a:t>
            </a:r>
          </a:p>
        </p:txBody>
      </p:sp>
      <p:sp>
        <p:nvSpPr>
          <p:cNvPr id="4" name="Content Placeholder 3"/>
          <p:cNvSpPr>
            <a:spLocks noGrp="1"/>
          </p:cNvSpPr>
          <p:nvPr>
            <p:ph idx="1"/>
          </p:nvPr>
        </p:nvSpPr>
        <p:spPr>
          <a:xfrm>
            <a:off x="1198486" y="1655567"/>
            <a:ext cx="9774314" cy="4194817"/>
          </a:xfrm>
        </p:spPr>
        <p:txBody>
          <a:bodyPr/>
          <a:lstStyle/>
          <a:p>
            <a:r>
              <a:rPr lang="en-US" sz="2700" dirty="0"/>
              <a:t>Each employee is provided a training record at completion of training</a:t>
            </a:r>
          </a:p>
          <a:p>
            <a:pPr lvl="1"/>
            <a:r>
              <a:rPr lang="en-US" sz="2300" dirty="0"/>
              <a:t>Keep training records at least 3 years</a:t>
            </a:r>
          </a:p>
          <a:p>
            <a:r>
              <a:rPr lang="en-US" sz="2700" dirty="0"/>
              <a:t>Training records include:</a:t>
            </a:r>
          </a:p>
          <a:p>
            <a:pPr lvl="1"/>
            <a:r>
              <a:rPr lang="en-US" sz="2300" dirty="0"/>
              <a:t>Dates of training sessions</a:t>
            </a:r>
          </a:p>
          <a:p>
            <a:pPr lvl="1"/>
            <a:r>
              <a:rPr lang="en-US" sz="2300" dirty="0"/>
              <a:t>Contents or summary of training sessions</a:t>
            </a:r>
          </a:p>
          <a:p>
            <a:pPr lvl="1"/>
            <a:r>
              <a:rPr lang="en-US" sz="2300" dirty="0"/>
              <a:t>Names &amp; qualifications of training provider</a:t>
            </a:r>
          </a:p>
          <a:p>
            <a:pPr lvl="1"/>
            <a:r>
              <a:rPr lang="en-US" sz="2300" dirty="0"/>
              <a:t>Names &amp; job titles of persons attending training</a:t>
            </a:r>
          </a:p>
          <a:p>
            <a:r>
              <a:rPr lang="en-US" sz="2700" dirty="0"/>
              <a:t>Records provided upon request to employee or representative within 15 working days</a:t>
            </a:r>
          </a:p>
        </p:txBody>
      </p:sp>
    </p:spTree>
    <p:extLst>
      <p:ext uri="{BB962C8B-B14F-4D97-AF65-F5344CB8AC3E}">
        <p14:creationId xmlns:p14="http://schemas.microsoft.com/office/powerpoint/2010/main" val="4033601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3895" y="483650"/>
            <a:ext cx="9564210" cy="1234011"/>
          </a:xfrm>
        </p:spPr>
        <p:txBody>
          <a:bodyPr/>
          <a:lstStyle/>
          <a:p>
            <a:pPr algn="ctr"/>
            <a:r>
              <a:rPr lang="en-US" dirty="0">
                <a:solidFill>
                  <a:schemeClr val="tx2"/>
                </a:solidFill>
              </a:rPr>
              <a:t>Medical Records</a:t>
            </a:r>
          </a:p>
        </p:txBody>
      </p:sp>
      <p:sp>
        <p:nvSpPr>
          <p:cNvPr id="4" name="Content Placeholder 3"/>
          <p:cNvSpPr>
            <a:spLocks noGrp="1"/>
          </p:cNvSpPr>
          <p:nvPr>
            <p:ph idx="1"/>
          </p:nvPr>
        </p:nvSpPr>
        <p:spPr>
          <a:xfrm>
            <a:off x="1313895" y="1682201"/>
            <a:ext cx="9650027" cy="4185939"/>
          </a:xfrm>
        </p:spPr>
        <p:txBody>
          <a:bodyPr/>
          <a:lstStyle/>
          <a:p>
            <a:r>
              <a:rPr lang="en-US" sz="3000" dirty="0"/>
              <a:t>Medical records maintained for each employee with occupational exposure</a:t>
            </a:r>
          </a:p>
          <a:p>
            <a:r>
              <a:rPr lang="en-US" sz="3000" dirty="0"/>
              <a:t>ECP indicates who maintains medical records and where records are kept for duration of employment plus 30 years</a:t>
            </a:r>
          </a:p>
          <a:p>
            <a:r>
              <a:rPr lang="en-US" sz="3000" dirty="0"/>
              <a:t>Employee medical records provided upon request within 15 working days</a:t>
            </a:r>
          </a:p>
          <a:p>
            <a:pPr lvl="1"/>
            <a:r>
              <a:rPr lang="en-US" sz="2600" dirty="0"/>
              <a:t>Written consent is required for records</a:t>
            </a:r>
          </a:p>
        </p:txBody>
      </p:sp>
    </p:spTree>
    <p:extLst>
      <p:ext uri="{BB962C8B-B14F-4D97-AF65-F5344CB8AC3E}">
        <p14:creationId xmlns:p14="http://schemas.microsoft.com/office/powerpoint/2010/main" val="26357445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87263" y="359358"/>
            <a:ext cx="9617474" cy="1234011"/>
          </a:xfrm>
        </p:spPr>
        <p:txBody>
          <a:bodyPr/>
          <a:lstStyle/>
          <a:p>
            <a:pPr algn="ctr"/>
            <a:r>
              <a:rPr lang="en-US" dirty="0">
                <a:solidFill>
                  <a:schemeClr val="tx2"/>
                </a:solidFill>
              </a:rPr>
              <a:t>Sharps Injury Log</a:t>
            </a:r>
          </a:p>
        </p:txBody>
      </p:sp>
      <p:sp>
        <p:nvSpPr>
          <p:cNvPr id="4" name="Content Placeholder 3"/>
          <p:cNvSpPr>
            <a:spLocks noGrp="1"/>
          </p:cNvSpPr>
          <p:nvPr>
            <p:ph idx="1"/>
          </p:nvPr>
        </p:nvSpPr>
        <p:spPr>
          <a:xfrm>
            <a:off x="1287263" y="1486885"/>
            <a:ext cx="9676660" cy="4399009"/>
          </a:xfrm>
        </p:spPr>
        <p:txBody>
          <a:bodyPr>
            <a:normAutofit lnSpcReduction="10000"/>
          </a:bodyPr>
          <a:lstStyle/>
          <a:p>
            <a:r>
              <a:rPr lang="en-US" dirty="0"/>
              <a:t>Percutaneous injuries from contaminated sharps are recorded in Sharps Injury Log</a:t>
            </a:r>
          </a:p>
          <a:p>
            <a:r>
              <a:rPr lang="en-US" dirty="0"/>
              <a:t>Incidences must include at least:</a:t>
            </a:r>
          </a:p>
          <a:p>
            <a:pPr lvl="1"/>
            <a:r>
              <a:rPr lang="en-US" dirty="0"/>
              <a:t>Date of injury</a:t>
            </a:r>
          </a:p>
          <a:p>
            <a:pPr lvl="1"/>
            <a:r>
              <a:rPr lang="en-US" dirty="0"/>
              <a:t>Type &amp; brand of device involved</a:t>
            </a:r>
          </a:p>
          <a:p>
            <a:pPr lvl="1"/>
            <a:r>
              <a:rPr lang="en-US" dirty="0"/>
              <a:t>Work area where incident occurred</a:t>
            </a:r>
          </a:p>
          <a:p>
            <a:pPr lvl="1"/>
            <a:r>
              <a:rPr lang="en-US" dirty="0"/>
              <a:t>Explanation of how incident occurred</a:t>
            </a:r>
          </a:p>
          <a:p>
            <a:r>
              <a:rPr lang="en-US" dirty="0"/>
              <a:t>Log is reviewed during annual program evaluation and maintained at least 5 years</a:t>
            </a:r>
          </a:p>
          <a:p>
            <a:pPr lvl="1"/>
            <a:r>
              <a:rPr lang="en-US" dirty="0"/>
              <a:t>Personal identifiers must be removed from report before providing copies upon request</a:t>
            </a:r>
          </a:p>
        </p:txBody>
      </p:sp>
    </p:spTree>
    <p:extLst>
      <p:ext uri="{BB962C8B-B14F-4D97-AF65-F5344CB8AC3E}">
        <p14:creationId xmlns:p14="http://schemas.microsoft.com/office/powerpoint/2010/main" val="24424828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scene3d>
              <a:camera prst="orthographicFront"/>
              <a:lightRig rig="soft" dir="tl">
                <a:rot lat="0" lon="0" rev="0"/>
              </a:lightRig>
            </a:scene3d>
            <a:sp3d contourW="25400" prstMaterial="matte">
              <a:contourClr>
                <a:schemeClr val="accent2">
                  <a:tint val="20000"/>
                </a:schemeClr>
              </a:contourClr>
            </a:sp3d>
          </a:bodyPr>
          <a:lstStyle/>
          <a:p>
            <a:r>
              <a:rPr lang="en-US" u="sng" spc="50" dirty="0">
                <a:ln w="11430"/>
              </a:rPr>
              <a:t>Questions and Answers</a:t>
            </a:r>
          </a:p>
        </p:txBody>
      </p:sp>
      <p:sp>
        <p:nvSpPr>
          <p:cNvPr id="2" name="Text Placeholder 1">
            <a:extLst>
              <a:ext uri="{FF2B5EF4-FFF2-40B4-BE49-F238E27FC236}">
                <a16:creationId xmlns:a16="http://schemas.microsoft.com/office/drawing/2014/main" id="{ADBA3730-123B-004E-A53F-853F251A8EE4}"/>
              </a:ext>
            </a:extLst>
          </p:cNvPr>
          <p:cNvSpPr>
            <a:spLocks noGrp="1"/>
          </p:cNvSpPr>
          <p:nvPr>
            <p:ph type="body" idx="1"/>
          </p:nvPr>
        </p:nvSpPr>
        <p:spPr/>
        <p:txBody>
          <a:bodyPr/>
          <a:lstStyle/>
          <a:p>
            <a:r>
              <a:rPr lang="en-US" sz="2400" b="1" dirty="0">
                <a:solidFill>
                  <a:schemeClr val="tx1">
                    <a:lumMod val="85000"/>
                    <a:lumOff val="15000"/>
                  </a:schemeClr>
                </a:solidFill>
              </a:rPr>
              <a:t>OSHA Bloodborne Pathogens Training</a:t>
            </a:r>
          </a:p>
          <a:p>
            <a:endParaRPr lang="en-US" dirty="0"/>
          </a:p>
        </p:txBody>
      </p:sp>
    </p:spTree>
    <p:extLst>
      <p:ext uri="{BB962C8B-B14F-4D97-AF65-F5344CB8AC3E}">
        <p14:creationId xmlns:p14="http://schemas.microsoft.com/office/powerpoint/2010/main" val="2967370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3895" y="434104"/>
            <a:ext cx="9564209" cy="1234011"/>
          </a:xfrm>
        </p:spPr>
        <p:txBody>
          <a:bodyPr/>
          <a:lstStyle/>
          <a:p>
            <a:pPr algn="ctr"/>
            <a:r>
              <a:rPr lang="en-US" dirty="0">
                <a:solidFill>
                  <a:schemeClr val="tx2"/>
                </a:solidFill>
              </a:rPr>
              <a:t>Hepatitis B Virus</a:t>
            </a:r>
          </a:p>
        </p:txBody>
      </p:sp>
      <p:sp>
        <p:nvSpPr>
          <p:cNvPr id="4" name="Content Placeholder 3"/>
          <p:cNvSpPr>
            <a:spLocks noGrp="1"/>
          </p:cNvSpPr>
          <p:nvPr>
            <p:ph idx="1"/>
          </p:nvPr>
        </p:nvSpPr>
        <p:spPr>
          <a:xfrm>
            <a:off x="1313895" y="1554776"/>
            <a:ext cx="9809825" cy="4366630"/>
          </a:xfrm>
        </p:spPr>
        <p:txBody>
          <a:bodyPr>
            <a:normAutofit/>
          </a:bodyPr>
          <a:lstStyle/>
          <a:p>
            <a:r>
              <a:rPr lang="en-US" dirty="0"/>
              <a:t>“Hepatitis” means inflammation of the liver.  The liver is a vital organ.</a:t>
            </a:r>
          </a:p>
          <a:p>
            <a:r>
              <a:rPr lang="en-US" dirty="0"/>
              <a:t>Hepatitis B can be a serious liver disease from infection with the hepatitis B virus.</a:t>
            </a:r>
          </a:p>
          <a:p>
            <a:pPr lvl="1"/>
            <a:r>
              <a:rPr lang="en-US" u="sng" dirty="0"/>
              <a:t>Acute Hepatitis B</a:t>
            </a:r>
            <a:r>
              <a:rPr lang="en-US" dirty="0"/>
              <a:t>: short-term infection</a:t>
            </a:r>
          </a:p>
          <a:p>
            <a:pPr lvl="2"/>
            <a:r>
              <a:rPr lang="en-US" dirty="0"/>
              <a:t>Occurs within 6 months</a:t>
            </a:r>
          </a:p>
          <a:p>
            <a:pPr lvl="2"/>
            <a:r>
              <a:rPr lang="en-US" dirty="0"/>
              <a:t>Range in severity: no symptoms to serious condition</a:t>
            </a:r>
          </a:p>
          <a:p>
            <a:pPr lvl="2"/>
            <a:r>
              <a:rPr lang="en-US" dirty="0"/>
              <a:t>Many adults can clear the virus without treatment</a:t>
            </a:r>
          </a:p>
          <a:p>
            <a:pPr lvl="1"/>
            <a:r>
              <a:rPr lang="en-US" u="sng" dirty="0"/>
              <a:t>Chronic Hepatitis B</a:t>
            </a:r>
            <a:r>
              <a:rPr lang="en-US" dirty="0"/>
              <a:t>: lifelong HBV infection</a:t>
            </a:r>
          </a:p>
          <a:p>
            <a:pPr lvl="2"/>
            <a:r>
              <a:rPr lang="en-US" dirty="0"/>
              <a:t>~5% of infected adults develop chronic HBV.</a:t>
            </a:r>
          </a:p>
          <a:p>
            <a:pPr lvl="2"/>
            <a:r>
              <a:rPr lang="en-US" dirty="0"/>
              <a:t>Chronic HBV can cause serious health problems</a:t>
            </a:r>
          </a:p>
        </p:txBody>
      </p:sp>
    </p:spTree>
    <p:extLst>
      <p:ext uri="{BB962C8B-B14F-4D97-AF65-F5344CB8AC3E}">
        <p14:creationId xmlns:p14="http://schemas.microsoft.com/office/powerpoint/2010/main" val="1621749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438183" y="1420428"/>
            <a:ext cx="9472473" cy="4527616"/>
          </a:xfrm>
        </p:spPr>
        <p:txBody>
          <a:bodyPr/>
          <a:lstStyle/>
          <a:p>
            <a:r>
              <a:rPr lang="en-US" sz="2400" u="sng" dirty="0"/>
              <a:t>Epidemiology</a:t>
            </a:r>
            <a:r>
              <a:rPr lang="en-US" sz="2400" dirty="0"/>
              <a:t> – Many people don’t know they are infected.  Rates of acute infection have declined ~82% since 1991.  Estimated 880,000 to 1.89 million people have chronic hepatitis B.</a:t>
            </a:r>
          </a:p>
          <a:p>
            <a:r>
              <a:rPr lang="en-US" sz="2400" u="sng" dirty="0"/>
              <a:t>Symptoms</a:t>
            </a:r>
            <a:r>
              <a:rPr lang="en-US" sz="2400" dirty="0"/>
              <a:t> – Many people have no symptoms.  Possible symptoms include: fever, feeling tired, not wanting to eat, upset stomach, dark urine, grey stool, joint pain, and yellow skin and eyes. </a:t>
            </a:r>
          </a:p>
          <a:p>
            <a:r>
              <a:rPr lang="en-US" sz="2400" u="sng" dirty="0"/>
              <a:t>Transmission</a:t>
            </a:r>
            <a:r>
              <a:rPr lang="en-US" sz="2400" dirty="0"/>
              <a:t> – HBV virus is spread when blood or body fluids from an infected person enters the body of an uninfected person.</a:t>
            </a:r>
          </a:p>
          <a:p>
            <a:pPr lvl="1"/>
            <a:r>
              <a:rPr lang="en-US" sz="2000" dirty="0"/>
              <a:t>Percutaneous injury (e.g. </a:t>
            </a:r>
            <a:r>
              <a:rPr lang="en-US" sz="2000" dirty="0" err="1"/>
              <a:t>needlestick</a:t>
            </a:r>
            <a:r>
              <a:rPr lang="en-US" sz="2000" dirty="0"/>
              <a:t> or laceration)</a:t>
            </a:r>
          </a:p>
          <a:p>
            <a:pPr lvl="1"/>
            <a:r>
              <a:rPr lang="en-US" sz="2000" dirty="0"/>
              <a:t>Contact with a mucous membrane or non-intact skin</a:t>
            </a:r>
          </a:p>
          <a:p>
            <a:pPr lvl="1"/>
            <a:r>
              <a:rPr kumimoji="0" lang="en-US" sz="2000" b="0" i="0" u="none" strike="noStrike" kern="1200" cap="none" spc="0" normalizeH="0" baseline="0" noProof="0" dirty="0">
                <a:ln>
                  <a:noFill/>
                </a:ln>
                <a:solidFill>
                  <a:srgbClr val="000000"/>
                </a:solidFill>
                <a:effectLst/>
                <a:uLnTx/>
                <a:uFillTx/>
                <a:latin typeface="Arial" panose="020B0604020202020204"/>
                <a:ea typeface="+mn-ea"/>
                <a:cs typeface="+mn-cs"/>
              </a:rPr>
              <a:t>Estimated risk for occupational percutaneous HBV infection is 6-30%</a:t>
            </a:r>
            <a:endParaRPr lang="en-US" sz="2000" dirty="0"/>
          </a:p>
          <a:p>
            <a:endParaRPr lang="en-US" dirty="0"/>
          </a:p>
        </p:txBody>
      </p:sp>
      <p:sp>
        <p:nvSpPr>
          <p:cNvPr id="5" name="Title 2"/>
          <p:cNvSpPr>
            <a:spLocks noGrp="1"/>
          </p:cNvSpPr>
          <p:nvPr>
            <p:ph type="title"/>
          </p:nvPr>
        </p:nvSpPr>
        <p:spPr>
          <a:xfrm>
            <a:off x="1710431" y="329806"/>
            <a:ext cx="8771137" cy="1234011"/>
          </a:xfrm>
        </p:spPr>
        <p:txBody>
          <a:bodyPr/>
          <a:lstStyle/>
          <a:p>
            <a:pPr algn="ctr"/>
            <a:r>
              <a:rPr lang="en-US" dirty="0">
                <a:solidFill>
                  <a:schemeClr val="tx2"/>
                </a:solidFill>
              </a:rPr>
              <a:t>Hepatitis B Virus</a:t>
            </a:r>
          </a:p>
        </p:txBody>
      </p:sp>
    </p:spTree>
    <p:extLst>
      <p:ext uri="{BB962C8B-B14F-4D97-AF65-F5344CB8AC3E}">
        <p14:creationId xmlns:p14="http://schemas.microsoft.com/office/powerpoint/2010/main" val="1527664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686757" y="1607534"/>
            <a:ext cx="9090734" cy="4846532"/>
          </a:xfrm>
        </p:spPr>
        <p:txBody>
          <a:bodyPr/>
          <a:lstStyle/>
          <a:p>
            <a:r>
              <a:rPr lang="en-US" sz="2400" u="sng" dirty="0"/>
              <a:t>Epidemiology</a:t>
            </a:r>
            <a:r>
              <a:rPr lang="en-US" sz="2400" dirty="0"/>
              <a:t> – For some people, HCV is a short-term illness but for 70%–85% infected with HCV, it becomes a long-term infection. </a:t>
            </a:r>
          </a:p>
          <a:p>
            <a:r>
              <a:rPr lang="en-US" sz="2400" u="sng" dirty="0"/>
              <a:t>Symptoms</a:t>
            </a:r>
            <a:r>
              <a:rPr lang="en-US" sz="2400" dirty="0"/>
              <a:t> – Chronic Hepatitis C is a serious disease that can result in long-term health problems. Majority of infected persons may not be aware of their infection (not clinically ill). </a:t>
            </a:r>
          </a:p>
          <a:p>
            <a:r>
              <a:rPr lang="en-US" sz="2400" u="sng" dirty="0"/>
              <a:t>Transmission</a:t>
            </a:r>
            <a:r>
              <a:rPr lang="en-US" sz="2400" dirty="0"/>
              <a:t> – HCV is a blood-borne virus. Estimated risk for infection after </a:t>
            </a:r>
            <a:r>
              <a:rPr lang="en-US" sz="2400" dirty="0" err="1"/>
              <a:t>needlestick</a:t>
            </a:r>
            <a:r>
              <a:rPr lang="en-US" sz="2400" dirty="0"/>
              <a:t> or cut exposure to HCV-infected blood is ~1.8%</a:t>
            </a:r>
          </a:p>
          <a:p>
            <a:r>
              <a:rPr lang="en-US" sz="2400" dirty="0"/>
              <a:t>There is no vaccine for Hepatitis C.</a:t>
            </a:r>
          </a:p>
        </p:txBody>
      </p:sp>
      <p:sp>
        <p:nvSpPr>
          <p:cNvPr id="5" name="Title 2"/>
          <p:cNvSpPr>
            <a:spLocks noGrp="1"/>
          </p:cNvSpPr>
          <p:nvPr>
            <p:ph type="title"/>
          </p:nvPr>
        </p:nvSpPr>
        <p:spPr>
          <a:xfrm>
            <a:off x="1686757" y="302502"/>
            <a:ext cx="8549195" cy="1234011"/>
          </a:xfrm>
        </p:spPr>
        <p:txBody>
          <a:bodyPr/>
          <a:lstStyle/>
          <a:p>
            <a:pPr algn="ctr"/>
            <a:r>
              <a:rPr lang="en-US" dirty="0">
                <a:solidFill>
                  <a:schemeClr val="tx2"/>
                </a:solidFill>
              </a:rPr>
              <a:t>Hepatitis C Virus</a:t>
            </a:r>
          </a:p>
        </p:txBody>
      </p:sp>
    </p:spTree>
    <p:extLst>
      <p:ext uri="{BB962C8B-B14F-4D97-AF65-F5344CB8AC3E}">
        <p14:creationId xmlns:p14="http://schemas.microsoft.com/office/powerpoint/2010/main" val="2712084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06245" y="1622711"/>
            <a:ext cx="9179510" cy="4227673"/>
          </a:xfrm>
        </p:spPr>
        <p:txBody>
          <a:bodyPr/>
          <a:lstStyle/>
          <a:p>
            <a:r>
              <a:rPr lang="en-US" sz="2200" u="sng" dirty="0"/>
              <a:t>Epidemiology</a:t>
            </a:r>
            <a:r>
              <a:rPr lang="en-US" sz="2200" dirty="0"/>
              <a:t> – In 2021, 36,136 people diagnosed with HIV. Annual new diagnoses declined 7% (2017–2021).</a:t>
            </a:r>
          </a:p>
          <a:p>
            <a:r>
              <a:rPr lang="en-US" sz="2200" u="sng" dirty="0"/>
              <a:t>Symptoms</a:t>
            </a:r>
            <a:r>
              <a:rPr lang="en-US" sz="2200" dirty="0"/>
              <a:t> – Weakens a person’s immune system by destroying important cells that fight disease and infection. No effective cure, but with proper medical care, HIV can be controlled.</a:t>
            </a:r>
          </a:p>
          <a:p>
            <a:r>
              <a:rPr lang="en-US" sz="2200" u="sng" dirty="0"/>
              <a:t>Transmission</a:t>
            </a:r>
            <a:r>
              <a:rPr lang="en-US" sz="2200" dirty="0"/>
              <a:t> – Risk of workers exposed to HIV on the job is very low. Main risk of HIV transmission is being stuck with HIV-contaminated needle or other sharps. Estimated risk of HIV infection from being stuck with a needle used on an HIV-infected person is less than 1%.</a:t>
            </a:r>
          </a:p>
        </p:txBody>
      </p:sp>
      <p:sp>
        <p:nvSpPr>
          <p:cNvPr id="5" name="Title 2"/>
          <p:cNvSpPr>
            <a:spLocks noGrp="1"/>
          </p:cNvSpPr>
          <p:nvPr>
            <p:ph type="title"/>
          </p:nvPr>
        </p:nvSpPr>
        <p:spPr>
          <a:xfrm>
            <a:off x="1942725" y="338688"/>
            <a:ext cx="8306549" cy="1234011"/>
          </a:xfrm>
        </p:spPr>
        <p:txBody>
          <a:bodyPr/>
          <a:lstStyle/>
          <a:p>
            <a:pPr algn="ctr"/>
            <a:r>
              <a:rPr lang="en-US" sz="4000" dirty="0">
                <a:solidFill>
                  <a:schemeClr val="tx2"/>
                </a:solidFill>
              </a:rPr>
              <a:t>Human Immunodeficiency Virus</a:t>
            </a:r>
          </a:p>
        </p:txBody>
      </p:sp>
    </p:spTree>
    <p:extLst>
      <p:ext uri="{BB962C8B-B14F-4D97-AF65-F5344CB8AC3E}">
        <p14:creationId xmlns:p14="http://schemas.microsoft.com/office/powerpoint/2010/main" val="3308460844"/>
      </p:ext>
    </p:extLst>
  </p:cSld>
  <p:clrMapOvr>
    <a:masterClrMapping/>
  </p:clrMapOvr>
</p:sld>
</file>

<file path=ppt/theme/theme1.xml><?xml version="1.0" encoding="utf-8"?>
<a:theme xmlns:a="http://schemas.openxmlformats.org/drawingml/2006/main" name="UofSC Simple Theme">
  <a:themeElements>
    <a:clrScheme name="Custom 1">
      <a:dk1>
        <a:srgbClr val="000000"/>
      </a:dk1>
      <a:lt1>
        <a:srgbClr val="FFFFFF"/>
      </a:lt1>
      <a:dk2>
        <a:srgbClr val="73000A"/>
      </a:dk2>
      <a:lt2>
        <a:srgbClr val="E7E6E6"/>
      </a:lt2>
      <a:accent1>
        <a:srgbClr val="0D3841"/>
      </a:accent1>
      <a:accent2>
        <a:srgbClr val="E23B38"/>
      </a:accent2>
      <a:accent3>
        <a:srgbClr val="759005"/>
      </a:accent3>
      <a:accent4>
        <a:srgbClr val="FFF89E"/>
      </a:accent4>
      <a:accent5>
        <a:srgbClr val="3277B6"/>
      </a:accent5>
      <a:accent6>
        <a:srgbClr val="C1D832"/>
      </a:accent6>
      <a:hlink>
        <a:srgbClr val="73000A"/>
      </a:hlink>
      <a:folHlink>
        <a:srgbClr val="E23B38"/>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258CAB0-DDDD-8E42-8715-79BD1402BECB}" vid="{EC9F5A20-6D19-7048-A333-7BEF17D9B2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usc_ppt_substitute_fonts_wide (1)</Template>
  <TotalTime>1170</TotalTime>
  <Words>7574</Words>
  <Application>Microsoft Office PowerPoint</Application>
  <PresentationFormat>Widescreen</PresentationFormat>
  <Paragraphs>583</Paragraphs>
  <Slides>56</Slides>
  <Notes>48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Calibri</vt:lpstr>
      <vt:lpstr>Garamond</vt:lpstr>
      <vt:lpstr>Impact</vt:lpstr>
      <vt:lpstr>Wingdings</vt:lpstr>
      <vt:lpstr>UofSC Simple Theme</vt:lpstr>
      <vt:lpstr>OSHA Bloodborne Pathogens</vt:lpstr>
      <vt:lpstr>Disclaimer </vt:lpstr>
      <vt:lpstr>Training Topics All employees with occupational exposure to BBP receive annual training</vt:lpstr>
      <vt:lpstr>Bloodborne Pathogen Diseases</vt:lpstr>
      <vt:lpstr>Important Definition</vt:lpstr>
      <vt:lpstr>Hepatitis B Virus</vt:lpstr>
      <vt:lpstr>Hepatitis B Virus</vt:lpstr>
      <vt:lpstr>Hepatitis C Virus</vt:lpstr>
      <vt:lpstr>Human Immunodeficiency Virus</vt:lpstr>
      <vt:lpstr>OSHA Bloodborne Pathogen Standard</vt:lpstr>
      <vt:lpstr>Important Definitions</vt:lpstr>
      <vt:lpstr>Important Definition</vt:lpstr>
      <vt:lpstr>Occupational Safety and Health Administration</vt:lpstr>
      <vt:lpstr>Exposure Control Plan</vt:lpstr>
      <vt:lpstr>Important Definitions</vt:lpstr>
      <vt:lpstr>Exposure Control Plan (ECP)</vt:lpstr>
      <vt:lpstr>ECP Contents</vt:lpstr>
      <vt:lpstr>ECP Availability &amp; Review</vt:lpstr>
      <vt:lpstr>Exposure Determination</vt:lpstr>
      <vt:lpstr>Program Administration</vt:lpstr>
      <vt:lpstr>Engineering Controls &amp; Work Practices</vt:lpstr>
      <vt:lpstr>Important Definitions</vt:lpstr>
      <vt:lpstr>Engineering Controls &amp; Work Practice Controls</vt:lpstr>
      <vt:lpstr>Handwashing</vt:lpstr>
      <vt:lpstr>Contaminated Sharps</vt:lpstr>
      <vt:lpstr>Work Practices &amp; Procedures</vt:lpstr>
      <vt:lpstr>Containers &amp; Equipment</vt:lpstr>
      <vt:lpstr>Engineering Controls &amp; Work Practice Controls</vt:lpstr>
      <vt:lpstr>Personal Protective Equipment</vt:lpstr>
      <vt:lpstr>Important Definition</vt:lpstr>
      <vt:lpstr>Personal Protective Equipment (PPE)</vt:lpstr>
      <vt:lpstr>Personal Protective Equipment (PPE)</vt:lpstr>
      <vt:lpstr>PPE: Gloves</vt:lpstr>
      <vt:lpstr>PPE: Utility Gloves, Face and Eye Protection</vt:lpstr>
      <vt:lpstr>Hepatitis B Vaccination</vt:lpstr>
      <vt:lpstr>Hepatitis B Vaccination</vt:lpstr>
      <vt:lpstr>Hepatitis B Vaccination</vt:lpstr>
      <vt:lpstr>Hepatitis B Vaccination</vt:lpstr>
      <vt:lpstr>Hepatitis B Vaccination</vt:lpstr>
      <vt:lpstr>Post-Exposure Evaluation and Follow-up</vt:lpstr>
      <vt:lpstr>Important Definition</vt:lpstr>
      <vt:lpstr>Post-Exposure First Aid &amp; Medical Evaluation </vt:lpstr>
      <vt:lpstr>Post-Exposure Evaluation &amp; Follow-up </vt:lpstr>
      <vt:lpstr>Post-Exposure Evaluation &amp; Follow-up (continued) </vt:lpstr>
      <vt:lpstr>Administration of Post-Exposure Evaluation &amp; Follow-up </vt:lpstr>
      <vt:lpstr>Procedures for Evaluating the Circumstances Surrounding an Exposure Incident</vt:lpstr>
      <vt:lpstr>Housekeeping, Laundry,  Signs and Labels</vt:lpstr>
      <vt:lpstr>Housekeeping</vt:lpstr>
      <vt:lpstr>Laundry</vt:lpstr>
      <vt:lpstr>Signs &amp; Labels</vt:lpstr>
      <vt:lpstr>Signs and Labels</vt:lpstr>
      <vt:lpstr>Recordkeeping</vt:lpstr>
      <vt:lpstr>Training Records</vt:lpstr>
      <vt:lpstr>Medical Records</vt:lpstr>
      <vt:lpstr>Sharps Injury Log</vt:lpstr>
      <vt:lpstr>Questions and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Bloodborne Pathogens</dc:title>
  <dc:creator>Smith, Sherika</dc:creator>
  <cp:lastModifiedBy>Smith, Sherika</cp:lastModifiedBy>
  <cp:revision>4</cp:revision>
  <dcterms:created xsi:type="dcterms:W3CDTF">2023-06-09T17:41:46Z</dcterms:created>
  <dcterms:modified xsi:type="dcterms:W3CDTF">2024-04-11T13:42:12Z</dcterms:modified>
</cp:coreProperties>
</file>